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5" r:id="rId1"/>
  </p:sldMasterIdLst>
  <p:notesMasterIdLst>
    <p:notesMasterId r:id="rId38"/>
  </p:notesMasterIdLst>
  <p:handoutMasterIdLst>
    <p:handoutMasterId r:id="rId39"/>
  </p:handoutMasterIdLst>
  <p:sldIdLst>
    <p:sldId id="312" r:id="rId2"/>
    <p:sldId id="315" r:id="rId3"/>
    <p:sldId id="316" r:id="rId4"/>
    <p:sldId id="319" r:id="rId5"/>
    <p:sldId id="320" r:id="rId6"/>
    <p:sldId id="318" r:id="rId7"/>
    <p:sldId id="317" r:id="rId8"/>
    <p:sldId id="328" r:id="rId9"/>
    <p:sldId id="329" r:id="rId10"/>
    <p:sldId id="326" r:id="rId11"/>
    <p:sldId id="332" r:id="rId12"/>
    <p:sldId id="341" r:id="rId13"/>
    <p:sldId id="334" r:id="rId14"/>
    <p:sldId id="347" r:id="rId15"/>
    <p:sldId id="348" r:id="rId16"/>
    <p:sldId id="350" r:id="rId17"/>
    <p:sldId id="333" r:id="rId18"/>
    <p:sldId id="340" r:id="rId19"/>
    <p:sldId id="349" r:id="rId20"/>
    <p:sldId id="323" r:id="rId21"/>
    <p:sldId id="324" r:id="rId22"/>
    <p:sldId id="322" r:id="rId23"/>
    <p:sldId id="339" r:id="rId24"/>
    <p:sldId id="321" r:id="rId25"/>
    <p:sldId id="325" r:id="rId26"/>
    <p:sldId id="330" r:id="rId27"/>
    <p:sldId id="335" r:id="rId28"/>
    <p:sldId id="336" r:id="rId29"/>
    <p:sldId id="337" r:id="rId30"/>
    <p:sldId id="338" r:id="rId31"/>
    <p:sldId id="346" r:id="rId32"/>
    <p:sldId id="342" r:id="rId33"/>
    <p:sldId id="343" r:id="rId34"/>
    <p:sldId id="344" r:id="rId35"/>
    <p:sldId id="351" r:id="rId36"/>
    <p:sldId id="352" r:id="rId37"/>
  </p:sldIdLst>
  <p:sldSz cx="9144000" cy="6858000" type="screen4x3"/>
  <p:notesSz cx="9601200" cy="7315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304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332" autoAdjust="0"/>
  </p:normalViewPr>
  <p:slideViewPr>
    <p:cSldViewPr>
      <p:cViewPr varScale="1">
        <p:scale>
          <a:sx n="67" d="100"/>
          <a:sy n="67" d="100"/>
        </p:scale>
        <p:origin x="-1880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6" d="100"/>
          <a:sy n="76" d="100"/>
        </p:scale>
        <p:origin x="-2923" y="-77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160520" cy="366011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438458" y="0"/>
            <a:ext cx="4160520" cy="366011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D1D2FAF5-C228-4613-9314-CD51AE8A8F74}" type="datetimeFigureOut">
              <a:rPr lang="en-GB"/>
              <a:pPr>
                <a:defRPr/>
              </a:pPr>
              <a:t>26/05/15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947941"/>
            <a:ext cx="4160520" cy="366011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438458" y="6947941"/>
            <a:ext cx="4160520" cy="366011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F57A28EE-8F2A-40F1-85D3-CD39AC7CB75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0253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160520" cy="366011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438458" y="0"/>
            <a:ext cx="4160520" cy="366011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5201BDEB-68A8-40ED-B59A-C5ECDB54C65A}" type="datetimeFigureOut">
              <a:rPr lang="en-GB"/>
              <a:pPr>
                <a:defRPr/>
              </a:pPr>
              <a:t>26/05/15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pPr lvl="0"/>
            <a:endParaRPr lang="en-GB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60120" y="3475220"/>
            <a:ext cx="7680960" cy="329159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GB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947941"/>
            <a:ext cx="4160520" cy="366011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438458" y="6947941"/>
            <a:ext cx="4160520" cy="366011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45549F70-5835-4BC7-99C2-CBD56624D75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1665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24FA9-A177-46B7-A13B-304B37E761D9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610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 txBox="1">
            <a:spLocks noGrp="1" noChangeArrowheads="1"/>
          </p:cNvSpPr>
          <p:nvPr/>
        </p:nvSpPr>
        <p:spPr bwMode="auto">
          <a:xfrm>
            <a:off x="5445126" y="6949190"/>
            <a:ext cx="4156075" cy="366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7719" tIns="48860" rIns="97719" bIns="48860" anchor="b"/>
          <a:lstStyle>
            <a:lvl1pPr defTabSz="9334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9334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9334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9334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9334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93345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93345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93345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93345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92E03E9C-CA1F-4A2B-95A8-97EF530B4476}" type="slidenum">
              <a:rPr lang="en-US" altLang="en-US">
                <a:latin typeface="Times New Roman" pitchFamily="18" charset="0"/>
              </a:rPr>
              <a:pPr algn="r" eaLnBrk="1" hangingPunct="1">
                <a:spcBef>
                  <a:spcPct val="0"/>
                </a:spcBef>
              </a:pPr>
              <a:t>2</a:t>
            </a:fld>
            <a:endParaRPr lang="en-US" altLang="en-US">
              <a:latin typeface="Times New Roman" pitchFamily="18" charset="0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dirty="0" smtClean="0"/>
          </a:p>
          <a:p>
            <a:pPr eaLnBrk="1" hangingPunct="1"/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870426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AF03-7270-45C2-A683-C5E353EF01A5}" type="datetime4">
              <a:rPr lang="en-US" smtClean="0"/>
              <a:pPr/>
              <a:t>May 26,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089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5AFD-D735-4504-A039-ADEBB6448D55}" type="datetime4">
              <a:rPr lang="en-US" smtClean="0"/>
              <a:pPr/>
              <a:t>May 26,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215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C8118-FB93-4E87-B380-0175F2FE2167}" type="datetime4">
              <a:rPr lang="en-US" smtClean="0"/>
              <a:pPr/>
              <a:t>May 26,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808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7620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789804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7620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72904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7620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44219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7620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1060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pPr/>
              <a:t>May 26,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878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EAE1-CAAC-4AEF-919E-158692B1E55E}" type="datetime4">
              <a:rPr lang="en-US" smtClean="0"/>
              <a:pPr/>
              <a:t>May 26,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289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5A706-D8F2-4D1A-855A-CADC92600C26}" type="datetime4">
              <a:rPr lang="en-US" smtClean="0"/>
              <a:pPr/>
              <a:t>May 26,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46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F123-1704-49AC-9D15-C4B1462B8014}" type="datetime4">
              <a:rPr lang="en-US" smtClean="0"/>
              <a:pPr/>
              <a:t>May 26,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4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27EC2-47FB-48A1-8644-C8A81DDAA119}" type="datetime4">
              <a:rPr lang="en-US" smtClean="0"/>
              <a:pPr/>
              <a:t>May 26,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185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EC3ED-7435-49F9-84C8-03CCA2F8DEDB}" type="datetime4">
              <a:rPr lang="en-US" smtClean="0"/>
              <a:pPr/>
              <a:t>May 26,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smtClean="0"/>
              <a:t>United Nations Population Division/DESA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4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49BF1-FCD3-4395-8FF6-0047AF66228E}" type="datetime4">
              <a:rPr lang="en-US" smtClean="0"/>
              <a:pPr/>
              <a:t>May 26,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50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61222-2C8B-4501-BE87-6797EC025925}" type="datetime4">
              <a:rPr lang="en-US" smtClean="0"/>
              <a:pPr/>
              <a:t>May 26,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0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C01193-8287-4834-A286-6B880643E934}" type="datetime4">
              <a:rPr lang="en-US" smtClean="0"/>
              <a:pPr/>
              <a:t>May 26,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3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92800"/>
            <a:ext cx="9144000" cy="96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1155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759" r:id="rId12"/>
    <p:sldLayoutId id="2147483760" r:id="rId13"/>
    <p:sldLayoutId id="2147483761" r:id="rId14"/>
    <p:sldLayoutId id="2147483762" r:id="rId1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ublications.iom.int/bookstore/free/MPP16_24June2014.pd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mogr.mpg.de/publications/files/4598_1340471188_1_Zagheni&amp;Weber_Websci12.pdf" TargetMode="External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eb.stanford.edu/~bstate/papers/wsdm46-state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demogr.mpg.de/publications/files/4598_1340471188_1_Zagheni&amp;Weber_Websci12.pd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oecd-ilibrary.org/which-factors-influence-the-international-mobility-of-research-scientists_5js1tmrr2233.pdf?contentType=/ns/WorkingPaper&amp;itemId=/content/workingpaper/5js1tmrr2233-en&amp;mimeType=application/pdf&amp;containerItemId=/content/workingpaperseries/18151965&amp;accessItemIds=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linkedin.com/pulse/highly-skilled-immigrants-losing-interest-united-states-maha-hamdan" TargetMode="External"/><Relationship Id="rId3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unglobalpulse.org/sites/default/files/williamsralphs.pdf" TargetMode="External"/><Relationship Id="rId3" Type="http://schemas.openxmlformats.org/officeDocument/2006/relationships/hyperlink" Target="https://repositories.tdl.org/utb-ir/handle/2152.2/451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unglobalpulse.org/sites/default/files/williamsralphs.pdf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notes/facebook-data-science/coordinated-migration/10151930946453859" TargetMode="External"/><Relationship Id="rId4" Type="http://schemas.openxmlformats.org/officeDocument/2006/relationships/hyperlink" Target="http://www.tandfonline.com/doi/abs/10.1080/1369183X.2012.698203" TargetMode="External"/><Relationship Id="rId5" Type="http://schemas.openxmlformats.org/officeDocument/2006/relationships/hyperlink" Target="http://www.tandfonline.com/doi/abs/10.1080/1369183X.2012.698216" TargetMode="External"/><Relationship Id="rId6" Type="http://schemas.openxmlformats.org/officeDocument/2006/relationships/hyperlink" Target="http://www.tandfonline.com/doi/abs/10.1080/1369183X.2012.698204" TargetMode="External"/><Relationship Id="rId7" Type="http://schemas.openxmlformats.org/officeDocument/2006/relationships/hyperlink" Target="http://www.tandfonline.com/doi/abs/10.1080/1369183X.2012.698207" TargetMode="External"/><Relationship Id="rId8" Type="http://schemas.openxmlformats.org/officeDocument/2006/relationships/hyperlink" Target="http://www.tandfonline.com/doi/abs/10.1080/1369183X.2012.698215" TargetMode="External"/><Relationship Id="rId9" Type="http://schemas.openxmlformats.org/officeDocument/2006/relationships/hyperlink" Target="http://www.uniteeurope.org/projec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gmarweber.de/wp-content/uploads/2014/02/Inferring-International-and-Internal-Migration-Patterns-from-Twitter-Data.pdf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gmarweber.de/wp-content/uploads/2014/02/Inferring-International-and-Internal-Migration-Patterns-from-Twitter-Data.pdf" TargetMode="External"/><Relationship Id="rId3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facebook.com/notes/facebook-data-science/coordinated-migration/10151930946453859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sma.com/mobilefordevelopment/wp-content/uploads/2012/06/innovationsarticleonmpesa_0_d_14.pdf" TargetMode="External"/><Relationship Id="rId4" Type="http://schemas.openxmlformats.org/officeDocument/2006/relationships/hyperlink" Target="http://www.jblumenstock.com/files/papers/jblumenstock_mobilequakes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140.98.202.196/xpl/login.jsp?tp=&amp;arnumber=6906771&amp;url=http://140.98.202.196/stamp/stamp.jsp?tp=&amp;arnumber=6906771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icada.org/2014/05/09/human-trafficking-child-sex-slaves-can-be-rescued-using-ccicada-software-that-scours-internet-for-clues/" TargetMode="External"/><Relationship Id="rId4" Type="http://schemas.openxmlformats.org/officeDocument/2006/relationships/hyperlink" Target="http://research.microsoft.com/apps/video/default.aspx?id=169977" TargetMode="External"/><Relationship Id="rId5" Type="http://schemas.openxmlformats.org/officeDocument/2006/relationships/hyperlink" Target="http://research.microsoft.com/en-us/um/redmond/events/fs2012/presentations/Allspeakers_HumanTrafficking.pdf" TargetMode="External"/><Relationship Id="rId6" Type="http://schemas.openxmlformats.org/officeDocument/2006/relationships/hyperlink" Target="http://technologyandtrafficking.usc.edu/report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usnews.com/news/articles/2015/01/14/how-big-data-is-being-used-in-the-fight-against-human-trafficking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stream.aljazeera.com/story/201410142051-0024259" TargetMode="External"/><Relationship Id="rId4" Type="http://schemas.openxmlformats.org/officeDocument/2006/relationships/hyperlink" Target="http://map.nadir.org/ushahidi/" TargetMode="External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theguardian.com/news/datablog/2014/oct/02/crowdsourcing-youth-migration-from-southern-europe-to-the-uk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1" Type="http://schemas.openxmlformats.org/officeDocument/2006/relationships/hyperlink" Target="http://www.pnas.org/content/109/29/11576.abstract" TargetMode="External"/><Relationship Id="rId12" Type="http://schemas.openxmlformats.org/officeDocument/2006/relationships/hyperlink" Target="http://www.nature.com/srep/2013/131011/srep02923/full/srep02923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ournals.plos.org/plosmedicine/article?id=10.1371/journal.pmed.1001083" TargetMode="External"/><Relationship Id="rId3" Type="http://schemas.openxmlformats.org/officeDocument/2006/relationships/hyperlink" Target="http://www.gsdrc.org/go/display&amp;type=Document&amp;id=5445" TargetMode="External"/><Relationship Id="rId4" Type="http://schemas.openxmlformats.org/officeDocument/2006/relationships/hyperlink" Target="http://dl.acm.org/citation.cfm?id=2497350" TargetMode="External"/><Relationship Id="rId5" Type="http://schemas.openxmlformats.org/officeDocument/2006/relationships/hyperlink" Target="http://www.vanessafriasmartinez.org/uploads/purba2012H1N1.pdf" TargetMode="External"/><Relationship Id="rId6" Type="http://schemas.openxmlformats.org/officeDocument/2006/relationships/hyperlink" Target="http://www.worldpop.org.uk/ebola/Flowminder-Mobility-Data-21.08.14.pdf" TargetMode="External"/><Relationship Id="rId7" Type="http://schemas.openxmlformats.org/officeDocument/2006/relationships/hyperlink" Target="http://www.jblumenstock.com/files/papers/jblumenstock_itid2012.pdf" TargetMode="External"/><Relationship Id="rId8" Type="http://schemas.openxmlformats.org/officeDocument/2006/relationships/hyperlink" Target="http://citeseerx.ist.psu.edu/viewdoc/download?rep=rep1&amp;type=pdf&amp;doi=10.1.1.183.1723" TargetMode="External"/><Relationship Id="rId9" Type="http://schemas.openxmlformats.org/officeDocument/2006/relationships/hyperlink" Target="http://ieeexplore.ieee.org/xpl/login.jsp?tp=&amp;arnumber=6734892&amp;url=http://ieeexplore.ieee.org/iel7/6720258/6734849/06734892.pdf?arnumber=6734892" TargetMode="External"/><Relationship Id="rId10" Type="http://schemas.openxmlformats.org/officeDocument/2006/relationships/hyperlink" Target="http://www.vanessafriasmartinez.org/uploads/AID2010Gender.pdf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pnas.org/content/111/45/15888.abstract" TargetMode="External"/><Relationship Id="rId3" Type="http://schemas.openxmlformats.org/officeDocument/2006/relationships/image" Target="../media/image2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pnas.org/content/111/45/15888.abstract" TargetMode="External"/><Relationship Id="rId3" Type="http://schemas.openxmlformats.org/officeDocument/2006/relationships/image" Target="../media/image2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rxiv.org/abs/1406.4400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unstats.un.org/unsd/publication/SeriesM/seriesm_58rev1e.pdf" TargetMode="External"/><Relationship Id="rId3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nature.com/ncomms/2015/150121/ncomms7007/abs/ncomms7007.html" TargetMode="External"/><Relationship Id="rId3" Type="http://schemas.openxmlformats.org/officeDocument/2006/relationships/image" Target="../media/image24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andfonline.com/doi/abs/10.1080/15230406.2014.890072" TargetMode="External"/><Relationship Id="rId4" Type="http://schemas.openxmlformats.org/officeDocument/2006/relationships/hyperlink" Target="http://xxx.tau.ac.il/abs/1412.2154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ink.springer.com/chapter/10.1007/978-3-319-15994-2_53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hyperlink" Target="http://www.tandfonline.com/doi/abs/10.1080/15230406.2014.890072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tandfonline.com/doi/abs/10.1080/15230406.2014.890072" TargetMode="External"/><Relationship Id="rId3" Type="http://schemas.openxmlformats.org/officeDocument/2006/relationships/image" Target="../media/image26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Relationship Id="rId3" Type="http://schemas.openxmlformats.org/officeDocument/2006/relationships/hyperlink" Target="http://www.tandfonline.com/doi/abs/10.1080/15230406.2014.890072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unstats.un.org/unsd/demographic/meetings/egm/NewYork/2014/P&amp;R_Revision3.pdf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unglobalpulse.org/sites/default/files/BigDataforDevelopment-UNGlobalPulseJune2012.pdf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unglobalpulse.org/sites/default/files/BigDataforDevelopment-UNGlobalPulseJune2012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1" t="77379" r="2931" b="6621"/>
          <a:stretch/>
        </p:blipFill>
        <p:spPr bwMode="auto">
          <a:xfrm>
            <a:off x="-11151" y="5889701"/>
            <a:ext cx="9185726" cy="968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4"/>
          <p:cNvSpPr txBox="1">
            <a:spLocks noChangeArrowheads="1"/>
          </p:cNvSpPr>
          <p:nvPr/>
        </p:nvSpPr>
        <p:spPr bwMode="auto">
          <a:xfrm>
            <a:off x="1295400" y="3336925"/>
            <a:ext cx="6396038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endParaRPr lang="en-US" sz="2000" b="1" dirty="0" smtClean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>
              <a:defRPr/>
            </a:pPr>
            <a:endParaRPr lang="en-US" sz="3200" dirty="0" smtClean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257908" y="5358825"/>
            <a:ext cx="8839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2400" b="1" i="1" dirty="0" smtClean="0">
                <a:solidFill>
                  <a:schemeClr val="tx2">
                    <a:lumMod val="7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Patrick Gerland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685800" y="2892385"/>
            <a:ext cx="8229600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GMG International Conference: </a:t>
            </a:r>
            <a:r>
              <a:rPr lang="en-US" sz="2400" b="1" dirty="0" smtClean="0">
                <a:solidFill>
                  <a:srgbClr val="00B050"/>
                </a:solidFill>
                <a:latin typeface="Arial Narrow" panose="020B0606020202030204" pitchFamily="34" charset="0"/>
              </a:rPr>
              <a:t/>
            </a:r>
            <a:br>
              <a:rPr lang="en-US" sz="2400" b="1" dirty="0" smtClean="0">
                <a:solidFill>
                  <a:srgbClr val="00B050"/>
                </a:solidFill>
                <a:latin typeface="Arial Narrow" panose="020B0606020202030204" pitchFamily="34" charset="0"/>
              </a:rPr>
            </a:br>
            <a:r>
              <a:rPr lang="en-US" sz="2400" b="1" i="1" dirty="0" smtClean="0">
                <a:solidFill>
                  <a:srgbClr val="FF6600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Harnessing </a:t>
            </a:r>
            <a:r>
              <a:rPr lang="en-US" sz="2400" b="1" i="1" dirty="0">
                <a:solidFill>
                  <a:srgbClr val="FF6600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Migration, Remittances and Diaspora </a:t>
            </a:r>
            <a:r>
              <a:rPr lang="en-US" sz="2400" b="1" i="1">
                <a:solidFill>
                  <a:srgbClr val="FF6600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Contributions </a:t>
            </a:r>
            <a:r>
              <a:rPr lang="en-US" sz="2400" b="1" i="1" smtClean="0">
                <a:solidFill>
                  <a:srgbClr val="FF6600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/>
            </a:r>
            <a:br>
              <a:rPr lang="en-US" sz="2400" b="1" i="1" smtClean="0">
                <a:solidFill>
                  <a:srgbClr val="FF6600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</a:br>
            <a:r>
              <a:rPr lang="en-US" sz="2400" b="1" i="1" smtClean="0">
                <a:solidFill>
                  <a:srgbClr val="FF6600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For </a:t>
            </a:r>
            <a:r>
              <a:rPr lang="en-US" sz="2400" b="1" i="1" dirty="0">
                <a:solidFill>
                  <a:srgbClr val="FF6600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Financing Sustainable </a:t>
            </a:r>
            <a:r>
              <a:rPr lang="en-US" sz="2400" b="1" i="1" dirty="0" smtClean="0">
                <a:solidFill>
                  <a:srgbClr val="FF6600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Development</a:t>
            </a:r>
          </a:p>
          <a:p>
            <a:pPr eaLnBrk="1" hangingPunct="1">
              <a:defRPr/>
            </a:pP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Session 3: Delivering the post-2015 agenda: The big data revolution on migration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endParaRPr lang="en-US" altLang="en-US" b="1" dirty="0" smtClean="0">
              <a:solidFill>
                <a:srgbClr val="FF6600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United Nations</a:t>
            </a:r>
          </a:p>
          <a:p>
            <a:r>
              <a:rPr lang="en-US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New York, 26-27 May 2015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143607" y="228600"/>
            <a:ext cx="8839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GB" sz="4000" b="1" dirty="0" smtClean="0">
                <a:solidFill>
                  <a:schemeClr val="tx2">
                    <a:lumMod val="7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Migration</a:t>
            </a:r>
            <a:r>
              <a:rPr lang="en-GB" sz="4000" b="1" dirty="0">
                <a:solidFill>
                  <a:schemeClr val="tx2">
                    <a:lumMod val="7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, mobility and big data: </a:t>
            </a:r>
            <a:r>
              <a:rPr lang="en-GB" sz="4000" b="1" dirty="0" smtClean="0">
                <a:solidFill>
                  <a:schemeClr val="tx2">
                    <a:lumMod val="7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/>
            </a:r>
            <a:br>
              <a:rPr lang="en-GB" sz="4000" b="1" dirty="0" smtClean="0">
                <a:solidFill>
                  <a:schemeClr val="tx2">
                    <a:lumMod val="7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</a:br>
            <a:r>
              <a:rPr lang="en-GB" sz="4000" b="1" dirty="0" smtClean="0">
                <a:solidFill>
                  <a:schemeClr val="tx2">
                    <a:lumMod val="7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An overview</a:t>
            </a:r>
            <a:endParaRPr lang="en-US" altLang="en-US" sz="4000" b="1" dirty="0">
              <a:solidFill>
                <a:schemeClr val="tx2">
                  <a:lumMod val="75000"/>
                </a:schemeClr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6840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hlinkClick r:id="rId2"/>
              </a:rPr>
              <a:t>Can Big Data help us achieve a “migration data revolution”?</a:t>
            </a:r>
            <a:r>
              <a:rPr lang="en-US" dirty="0"/>
              <a:t> by Frank </a:t>
            </a:r>
            <a:r>
              <a:rPr lang="en-US" dirty="0" err="1"/>
              <a:t>Laczko</a:t>
            </a:r>
            <a:r>
              <a:rPr lang="en-US" dirty="0"/>
              <a:t> and </a:t>
            </a:r>
            <a:r>
              <a:rPr lang="en-US" dirty="0" err="1"/>
              <a:t>Marzia</a:t>
            </a:r>
            <a:r>
              <a:rPr lang="en-US" dirty="0"/>
              <a:t> </a:t>
            </a:r>
            <a:r>
              <a:rPr lang="en-US" dirty="0" err="1" smtClean="0"/>
              <a:t>Rango</a:t>
            </a:r>
            <a:r>
              <a:rPr lang="en-US" dirty="0" smtClean="0"/>
              <a:t>. </a:t>
            </a:r>
            <a:r>
              <a:rPr lang="en-US" b="1" dirty="0"/>
              <a:t>Migration Policy Practice (Volume IV, Number 2, April–June 2014)</a:t>
            </a:r>
            <a:br>
              <a:rPr lang="en-US" b="1" dirty="0"/>
            </a:br>
            <a:r>
              <a:rPr lang="en-US" sz="2000" b="1" dirty="0"/>
              <a:t>http://publications.iom.int/bookstore/free/MPP16_24June2014.pdf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426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Migrations and IP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1"/>
            <a:ext cx="8534400" cy="5181599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 smtClean="0"/>
              <a:t>Estimate </a:t>
            </a:r>
            <a:r>
              <a:rPr lang="en-US" b="1" dirty="0"/>
              <a:t>and predict short- and medium- </a:t>
            </a:r>
            <a:r>
              <a:rPr lang="en-US" b="1" dirty="0" smtClean="0"/>
              <a:t>migration flows </a:t>
            </a:r>
            <a:r>
              <a:rPr lang="en-US" b="1" dirty="0"/>
              <a:t>and rates </a:t>
            </a:r>
            <a:r>
              <a:rPr lang="en-US" dirty="0"/>
              <a:t>through the Internet protocol (IP</a:t>
            </a:r>
            <a:r>
              <a:rPr lang="en-US" dirty="0" smtClean="0"/>
              <a:t>) </a:t>
            </a:r>
            <a:r>
              <a:rPr lang="en-US" dirty="0"/>
              <a:t>addresses of website logins and sent </a:t>
            </a:r>
            <a:r>
              <a:rPr lang="en-US" dirty="0" smtClean="0"/>
              <a:t>e-mails (</a:t>
            </a:r>
            <a:r>
              <a:rPr lang="en-US" dirty="0">
                <a:hlinkClick r:id="rId2"/>
              </a:rPr>
              <a:t>State et al. </a:t>
            </a:r>
            <a:r>
              <a:rPr lang="en-US" dirty="0" smtClean="0">
                <a:hlinkClick r:id="rId2"/>
              </a:rPr>
              <a:t>2013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>
                <a:hlinkClick r:id="rId3"/>
              </a:rPr>
              <a:t>Zagheni</a:t>
            </a:r>
            <a:r>
              <a:rPr lang="en-US" dirty="0">
                <a:hlinkClick r:id="rId3"/>
              </a:rPr>
              <a:t> and Weber </a:t>
            </a:r>
            <a:r>
              <a:rPr lang="en-US" dirty="0" smtClean="0">
                <a:hlinkClick r:id="rId3"/>
              </a:rPr>
              <a:t>2012</a:t>
            </a:r>
            <a:r>
              <a:rPr lang="en-US" dirty="0" smtClean="0"/>
              <a:t>): </a:t>
            </a:r>
            <a:r>
              <a:rPr lang="en-US" dirty="0"/>
              <a:t>over 100 million anonymized </a:t>
            </a:r>
            <a:r>
              <a:rPr lang="en-US" dirty="0" smtClean="0"/>
              <a:t>users of </a:t>
            </a:r>
            <a:r>
              <a:rPr lang="en-US" dirty="0"/>
              <a:t>Yahoo! Services </a:t>
            </a:r>
            <a:r>
              <a:rPr lang="en-US" dirty="0" smtClean="0"/>
              <a:t>during </a:t>
            </a:r>
            <a:r>
              <a:rPr lang="en-US" dirty="0"/>
              <a:t>a one-year </a:t>
            </a:r>
            <a:r>
              <a:rPr lang="en-US" dirty="0" smtClean="0"/>
              <a:t>period</a:t>
            </a:r>
          </a:p>
          <a:p>
            <a:pPr lvl="1"/>
            <a:r>
              <a:rPr lang="en-US" dirty="0" smtClean="0"/>
              <a:t>Inferred </a:t>
            </a:r>
            <a:r>
              <a:rPr lang="en-US" b="1" dirty="0"/>
              <a:t>global </a:t>
            </a:r>
            <a:r>
              <a:rPr lang="en-US" b="1" dirty="0" smtClean="0"/>
              <a:t>mobility patterns </a:t>
            </a:r>
            <a:r>
              <a:rPr lang="en-US" dirty="0"/>
              <a:t>on the basis of “conditional probabilities </a:t>
            </a:r>
            <a:r>
              <a:rPr lang="en-US" dirty="0" smtClean="0"/>
              <a:t>of migration</a:t>
            </a:r>
            <a:r>
              <a:rPr lang="en-US" dirty="0"/>
              <a:t>,” or else the likelihood that a migrant </a:t>
            </a:r>
            <a:r>
              <a:rPr lang="en-US" dirty="0" smtClean="0"/>
              <a:t>from one </a:t>
            </a:r>
            <a:r>
              <a:rPr lang="en-US" dirty="0"/>
              <a:t>country will go to another country. </a:t>
            </a:r>
            <a:endParaRPr lang="en-US" dirty="0" smtClean="0"/>
          </a:p>
          <a:p>
            <a:pPr lvl="1"/>
            <a:r>
              <a:rPr lang="en-US" dirty="0" smtClean="0"/>
              <a:t>Model captured </a:t>
            </a:r>
            <a:r>
              <a:rPr lang="en-US" dirty="0"/>
              <a:t>patterns of </a:t>
            </a:r>
            <a:r>
              <a:rPr lang="en-US" b="1" dirty="0"/>
              <a:t>circular or “</a:t>
            </a:r>
            <a:r>
              <a:rPr lang="en-US" b="1" dirty="0" err="1"/>
              <a:t>pendular</a:t>
            </a:r>
            <a:r>
              <a:rPr lang="en-US" b="1" dirty="0" smtClean="0"/>
              <a:t>” migrations</a:t>
            </a:r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endParaRPr lang="en-US" sz="1300" dirty="0"/>
          </a:p>
          <a:p>
            <a:pPr marL="457200" lvl="1" indent="0">
              <a:buNone/>
            </a:pPr>
            <a:endParaRPr lang="en-US" sz="1300" dirty="0" smtClean="0"/>
          </a:p>
          <a:p>
            <a:pPr marL="457200" lvl="1" indent="0">
              <a:buNone/>
            </a:pPr>
            <a:r>
              <a:rPr lang="en-US" sz="1300" dirty="0" smtClean="0"/>
              <a:t>State </a:t>
            </a:r>
            <a:r>
              <a:rPr lang="en-US" sz="1300" dirty="0"/>
              <a:t>B., I. Weber and E. </a:t>
            </a:r>
            <a:r>
              <a:rPr lang="en-US" sz="1300" dirty="0" err="1"/>
              <a:t>Zagheni</a:t>
            </a:r>
            <a:r>
              <a:rPr lang="en-US" sz="1300" dirty="0"/>
              <a:t> 2013 “</a:t>
            </a:r>
            <a:r>
              <a:rPr lang="en-US" sz="1300" dirty="0">
                <a:hlinkClick r:id="rId2"/>
              </a:rPr>
              <a:t>Studying international mobility through IP geo-location</a:t>
            </a:r>
            <a:r>
              <a:rPr lang="en-US" sz="1300" dirty="0"/>
              <a:t>.” In: Proceedings of the sixth ACM international conference on Web search and data mining, pp. 265–274.</a:t>
            </a:r>
            <a:endParaRPr lang="en-US" sz="1300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750" y="2666999"/>
            <a:ext cx="2293519" cy="28245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" y="2819400"/>
            <a:ext cx="6553200" cy="267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472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Migrations and IP locations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25" y="762000"/>
            <a:ext cx="8181975" cy="4953000"/>
          </a:xfrm>
        </p:spPr>
        <p:txBody>
          <a:bodyPr>
            <a:noAutofit/>
          </a:bodyPr>
          <a:lstStyle/>
          <a:p>
            <a:r>
              <a:rPr lang="en-US" sz="2400" b="1" dirty="0"/>
              <a:t>Estimate age- and gender-specific migration rates </a:t>
            </a:r>
            <a:r>
              <a:rPr lang="en-US" sz="2400" dirty="0"/>
              <a:t>using in addition users’ self-reported age and gender information, and correcting for sample selection bias (</a:t>
            </a:r>
            <a:r>
              <a:rPr lang="en-US" sz="2400" dirty="0" err="1">
                <a:hlinkClick r:id="rId2"/>
              </a:rPr>
              <a:t>Zagheni</a:t>
            </a:r>
            <a:r>
              <a:rPr lang="en-US" sz="2400" dirty="0">
                <a:hlinkClick r:id="rId2"/>
              </a:rPr>
              <a:t> and Weber 2012</a:t>
            </a:r>
            <a:r>
              <a:rPr lang="en-US" sz="2400" dirty="0"/>
              <a:t>): IP addresses were used to map the geographic locations from where 43 million anonymized users sent e-mail messages within a given </a:t>
            </a:r>
            <a:r>
              <a:rPr lang="en-US" sz="2400" dirty="0" smtClean="0"/>
              <a:t>period</a:t>
            </a:r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 smtClean="0"/>
          </a:p>
          <a:p>
            <a:pPr marL="0" indent="0">
              <a:buNone/>
            </a:pPr>
            <a:r>
              <a:rPr lang="en-US" sz="1050" dirty="0" smtClean="0"/>
              <a:t/>
            </a:r>
            <a:br>
              <a:rPr lang="en-US" sz="1050" dirty="0" smtClean="0"/>
            </a:br>
            <a:r>
              <a:rPr lang="en-US" sz="1050" dirty="0" err="1" smtClean="0"/>
              <a:t>Zagheni</a:t>
            </a:r>
            <a:r>
              <a:rPr lang="en-US" sz="1050" dirty="0"/>
              <a:t>, E. and I. Weber 2012 “</a:t>
            </a:r>
            <a:r>
              <a:rPr lang="en-US" sz="1050" dirty="0">
                <a:hlinkClick r:id="rId2"/>
              </a:rPr>
              <a:t>You are where you e-mail: Using e-mail data to estimate international migration rates</a:t>
            </a:r>
            <a:r>
              <a:rPr lang="en-US" sz="1050" dirty="0"/>
              <a:t>.” In: ACM Web Science Conference proceedings, 25 June 2012.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012" y="3048000"/>
            <a:ext cx="4338524" cy="2362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891" y="3124200"/>
            <a:ext cx="4196585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362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Migrations and online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102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Investigation of the factors </a:t>
            </a:r>
            <a:r>
              <a:rPr lang="en-US" dirty="0"/>
              <a:t>that influence the </a:t>
            </a:r>
            <a:r>
              <a:rPr lang="en-US" b="1" dirty="0"/>
              <a:t>international mobility of research scientists</a:t>
            </a:r>
            <a:r>
              <a:rPr lang="en-US" dirty="0"/>
              <a:t> using a new measure of mobility derived from changes in affiliations reported by publishing scientists in a </a:t>
            </a:r>
            <a:r>
              <a:rPr lang="en-US" u="sng" dirty="0"/>
              <a:t>major global index of scholarly publications</a:t>
            </a:r>
            <a:r>
              <a:rPr lang="en-US" dirty="0"/>
              <a:t> </a:t>
            </a:r>
            <a:r>
              <a:rPr lang="en-US" dirty="0" smtClean="0"/>
              <a:t>(Scopus) over </a:t>
            </a:r>
            <a:r>
              <a:rPr lang="en-US" dirty="0"/>
              <a:t>the period </a:t>
            </a:r>
            <a:r>
              <a:rPr lang="en-US" dirty="0" smtClean="0"/>
              <a:t>1996-2011</a:t>
            </a:r>
            <a:endParaRPr lang="en-US" b="1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1300" dirty="0" smtClean="0"/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 smtClean="0"/>
              <a:t>Appelt</a:t>
            </a:r>
            <a:r>
              <a:rPr lang="en-US" sz="1300" dirty="0"/>
              <a:t>, S. </a:t>
            </a:r>
            <a:r>
              <a:rPr lang="en-US" sz="1300" i="1" dirty="0"/>
              <a:t>et al. </a:t>
            </a:r>
            <a:r>
              <a:rPr lang="en-US" sz="1300" dirty="0"/>
              <a:t>(2015), “</a:t>
            </a:r>
            <a:r>
              <a:rPr lang="en-US" sz="1300" dirty="0">
                <a:hlinkClick r:id="rId2"/>
              </a:rPr>
              <a:t>Which factors influence </a:t>
            </a:r>
            <a:r>
              <a:rPr lang="en-US" sz="1300" dirty="0" smtClean="0">
                <a:hlinkClick r:id="rId2"/>
              </a:rPr>
              <a:t>the international </a:t>
            </a:r>
            <a:r>
              <a:rPr lang="en-US" sz="1300" dirty="0">
                <a:hlinkClick r:id="rId2"/>
              </a:rPr>
              <a:t>mobility of research scientists?</a:t>
            </a:r>
            <a:r>
              <a:rPr lang="en-US" sz="1300" dirty="0"/>
              <a:t>”, </a:t>
            </a:r>
            <a:r>
              <a:rPr lang="en-US" sz="1300" i="1" dirty="0"/>
              <a:t>OECD Science</a:t>
            </a:r>
            <a:r>
              <a:rPr lang="en-US" sz="1300" i="1" dirty="0" smtClean="0"/>
              <a:t>, Technology </a:t>
            </a:r>
            <a:r>
              <a:rPr lang="en-US" sz="1300" i="1" dirty="0"/>
              <a:t>and Industry Working Papers</a:t>
            </a:r>
            <a:r>
              <a:rPr lang="en-US" sz="1300" dirty="0"/>
              <a:t>, 2015/02, </a:t>
            </a:r>
            <a:r>
              <a:rPr lang="en-US" sz="1300" dirty="0" smtClean="0"/>
              <a:t>OECD Publishing</a:t>
            </a:r>
            <a:r>
              <a:rPr lang="en-US" sz="1300" dirty="0"/>
              <a:t>, </a:t>
            </a:r>
            <a:r>
              <a:rPr lang="en-US" sz="1300" dirty="0" smtClean="0"/>
              <a:t>Paris. http</a:t>
            </a:r>
            <a:r>
              <a:rPr lang="en-US" sz="1300" dirty="0"/>
              <a:t>://</a:t>
            </a:r>
            <a:r>
              <a:rPr lang="en-US" sz="1300" dirty="0" smtClean="0"/>
              <a:t>dx.doi.org/10.1787/5js1tmrr2233-en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2495550"/>
            <a:ext cx="5088924" cy="29654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5124" y="2495550"/>
            <a:ext cx="3917069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103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Migrations and online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102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Investigate </a:t>
            </a:r>
            <a:r>
              <a:rPr lang="en-US" dirty="0"/>
              <a:t>trends in the </a:t>
            </a:r>
            <a:r>
              <a:rPr lang="en-US" b="1" dirty="0"/>
              <a:t>international migration of professional </a:t>
            </a:r>
            <a:r>
              <a:rPr lang="en-US" b="1" dirty="0" smtClean="0"/>
              <a:t>workers</a:t>
            </a:r>
            <a:r>
              <a:rPr lang="en-US" dirty="0" smtClean="0"/>
              <a:t> by </a:t>
            </a:r>
            <a:r>
              <a:rPr lang="en-US" dirty="0"/>
              <a:t>analyzing a dataset of millions of </a:t>
            </a:r>
            <a:r>
              <a:rPr lang="en-US" dirty="0" err="1" smtClean="0"/>
              <a:t>geolocated</a:t>
            </a:r>
            <a:r>
              <a:rPr lang="en-US" dirty="0" smtClean="0"/>
              <a:t> </a:t>
            </a:r>
            <a:r>
              <a:rPr lang="en-US" dirty="0"/>
              <a:t>career histories </a:t>
            </a:r>
            <a:r>
              <a:rPr lang="en-US" dirty="0" smtClean="0"/>
              <a:t>provided by </a:t>
            </a:r>
            <a:r>
              <a:rPr lang="en-US" u="sng" dirty="0" smtClean="0"/>
              <a:t>LinkedIn</a:t>
            </a:r>
            <a:endParaRPr lang="en-US" b="1" u="sng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1300" dirty="0" smtClean="0"/>
          </a:p>
          <a:p>
            <a:pPr marL="0" indent="0">
              <a:buNone/>
            </a:pPr>
            <a:endParaRPr lang="en-US" sz="1300" dirty="0"/>
          </a:p>
          <a:p>
            <a:pPr marL="0" lvl="1" indent="0">
              <a:buNone/>
            </a:pPr>
            <a:r>
              <a:rPr lang="en-US" sz="2100" dirty="0"/>
              <a:t>State, B., Rodriguez, M., </a:t>
            </a:r>
            <a:r>
              <a:rPr lang="en-US" sz="2100" dirty="0" err="1"/>
              <a:t>Helbing</a:t>
            </a:r>
            <a:r>
              <a:rPr lang="en-US" sz="2100" dirty="0"/>
              <a:t>, D., &amp; </a:t>
            </a:r>
            <a:r>
              <a:rPr lang="en-US" sz="2100" dirty="0" err="1"/>
              <a:t>Zagheni</a:t>
            </a:r>
            <a:r>
              <a:rPr lang="en-US" sz="2100" dirty="0"/>
              <a:t>, E. (2014). </a:t>
            </a:r>
            <a:r>
              <a:rPr lang="en-US" sz="2100" dirty="0">
                <a:hlinkClick r:id="rId2"/>
              </a:rPr>
              <a:t>Highly skilled immigrants are losing interest in the United States: LinkedIn data</a:t>
            </a:r>
            <a:r>
              <a:rPr lang="en-US" sz="2100" dirty="0" smtClean="0"/>
              <a:t>.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1752600"/>
            <a:ext cx="6324599" cy="359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311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Migrations and online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534400" cy="5105400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 smtClean="0"/>
              <a:t>Estimations </a:t>
            </a:r>
            <a:r>
              <a:rPr lang="en-US" b="1" dirty="0"/>
              <a:t>and predictability of migration </a:t>
            </a:r>
            <a:r>
              <a:rPr lang="en-US" b="1" dirty="0" smtClean="0"/>
              <a:t>flows using </a:t>
            </a:r>
            <a:r>
              <a:rPr lang="en-US" b="1" dirty="0"/>
              <a:t>Google </a:t>
            </a:r>
            <a:r>
              <a:rPr lang="en-US" b="1" dirty="0" smtClean="0"/>
              <a:t>Trends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National and sub-regional patterns of in-migration from EU8 countries to UK, and the language of their search. Office of National Statistics from the UK (</a:t>
            </a:r>
            <a:r>
              <a:rPr lang="en-US" dirty="0">
                <a:hlinkClick r:id="rId2"/>
              </a:rPr>
              <a:t>Williams &amp; Ralphs, 2013</a:t>
            </a:r>
            <a:r>
              <a:rPr lang="en-US" dirty="0"/>
              <a:t>)</a:t>
            </a:r>
          </a:p>
          <a:p>
            <a:pPr lvl="1"/>
            <a:r>
              <a:rPr lang="en-US" dirty="0" smtClean="0"/>
              <a:t>Comparison of the </a:t>
            </a:r>
            <a:r>
              <a:rPr lang="en-US" dirty="0"/>
              <a:t>popularity of migration-to-Spain related queries introduced to Google Search </a:t>
            </a:r>
            <a:r>
              <a:rPr lang="en-US" dirty="0" smtClean="0"/>
              <a:t>in Argentina</a:t>
            </a:r>
            <a:r>
              <a:rPr lang="en-US" dirty="0"/>
              <a:t>, Colombia and Peru, to changes in a quantity of residents’ registrations </a:t>
            </a:r>
            <a:r>
              <a:rPr lang="en-US" dirty="0" smtClean="0"/>
              <a:t>in Spain</a:t>
            </a:r>
            <a:r>
              <a:rPr lang="en-US" dirty="0"/>
              <a:t>, performed by immigrants proceeding from these countries between the </a:t>
            </a:r>
            <a:r>
              <a:rPr lang="en-US" dirty="0" smtClean="0"/>
              <a:t>years 2005 </a:t>
            </a:r>
            <a:r>
              <a:rPr lang="en-US" dirty="0"/>
              <a:t>and </a:t>
            </a:r>
            <a:r>
              <a:rPr lang="en-US" dirty="0" smtClean="0"/>
              <a:t>2010 (</a:t>
            </a:r>
            <a:r>
              <a:rPr lang="en-US" dirty="0" err="1" smtClean="0">
                <a:hlinkClick r:id="rId3"/>
              </a:rPr>
              <a:t>Wladyka</a:t>
            </a:r>
            <a:r>
              <a:rPr lang="en-US" dirty="0" smtClean="0">
                <a:hlinkClick r:id="rId3"/>
              </a:rPr>
              <a:t>, 2013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Comparison of global </a:t>
            </a:r>
            <a:r>
              <a:rPr lang="en-US" dirty="0"/>
              <a:t>Google search query data to historical official monthly statistics on </a:t>
            </a:r>
            <a:r>
              <a:rPr lang="en-US" dirty="0" smtClean="0"/>
              <a:t>migration by country (</a:t>
            </a:r>
            <a:r>
              <a:rPr lang="en-US" dirty="0"/>
              <a:t>on-going Google, UN Global Pulse and UNFPA Research Project)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3054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Migrations and online search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52402" y="5486400"/>
            <a:ext cx="8924730" cy="3366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300" dirty="0"/>
              <a:t>Williams and Ralphs (2013). </a:t>
            </a:r>
            <a:r>
              <a:rPr lang="en-US" sz="1300" dirty="0">
                <a:hlinkClick r:id="rId2"/>
              </a:rPr>
              <a:t>Preliminary Research into Internet Data Sources</a:t>
            </a:r>
            <a:r>
              <a:rPr lang="en-US" sz="1300" dirty="0"/>
              <a:t>. UK ONS. 26th June 2013.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5066" y="3207685"/>
            <a:ext cx="2957960" cy="22406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801" y="837464"/>
            <a:ext cx="4567891" cy="23328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" y="1353153"/>
            <a:ext cx="4624776" cy="344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371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Migrations and social 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1"/>
            <a:ext cx="8534400" cy="49530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Infer </a:t>
            </a:r>
            <a:r>
              <a:rPr lang="en-US" b="1" dirty="0" smtClean="0"/>
              <a:t>migration trends and compare patterns of internal and international migration </a:t>
            </a:r>
            <a:r>
              <a:rPr lang="en-US" b="1" dirty="0"/>
              <a:t>in OECD countries </a:t>
            </a:r>
            <a:r>
              <a:rPr lang="en-US" b="1" dirty="0" smtClean="0"/>
              <a:t>using geo-located social media data </a:t>
            </a:r>
            <a:r>
              <a:rPr lang="en-US" b="1" dirty="0"/>
              <a:t>adjusted for selection </a:t>
            </a:r>
            <a:r>
              <a:rPr lang="en-US" b="1" dirty="0" smtClean="0"/>
              <a:t>bias </a:t>
            </a:r>
            <a:r>
              <a:rPr lang="en-US" dirty="0" smtClean="0"/>
              <a:t>(</a:t>
            </a:r>
            <a:r>
              <a:rPr lang="en-US" dirty="0" err="1" smtClean="0">
                <a:hlinkClick r:id="rId2"/>
              </a:rPr>
              <a:t>Zagheni</a:t>
            </a:r>
            <a:r>
              <a:rPr lang="en-US" dirty="0" smtClean="0">
                <a:hlinkClick r:id="rId2"/>
              </a:rPr>
              <a:t> et al. 2014</a:t>
            </a:r>
            <a:r>
              <a:rPr lang="en-US" dirty="0" smtClean="0"/>
              <a:t>): </a:t>
            </a:r>
            <a:r>
              <a:rPr lang="en-US" dirty="0"/>
              <a:t>using geo-located posts on Twitter of 15,000 </a:t>
            </a:r>
            <a:r>
              <a:rPr lang="en-US" dirty="0" smtClean="0"/>
              <a:t>users with </a:t>
            </a:r>
            <a:r>
              <a:rPr lang="en-US" dirty="0"/>
              <a:t>an established minimum level of activity and for </a:t>
            </a:r>
            <a:r>
              <a:rPr lang="en-US" dirty="0" smtClean="0"/>
              <a:t>which they </a:t>
            </a:r>
            <a:r>
              <a:rPr lang="en-US" dirty="0"/>
              <a:t>have consistent information over time, </a:t>
            </a:r>
            <a:r>
              <a:rPr lang="en-US" dirty="0" smtClean="0"/>
              <a:t>distinguishing between </a:t>
            </a:r>
            <a:r>
              <a:rPr lang="en-US" dirty="0"/>
              <a:t>residents, who were tweeting from one country</a:t>
            </a:r>
            <a:r>
              <a:rPr lang="en-US" dirty="0" smtClean="0"/>
              <a:t>, and </a:t>
            </a:r>
            <a:r>
              <a:rPr lang="en-US" dirty="0"/>
              <a:t>migrants, who were tweeting from different countries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Infer </a:t>
            </a:r>
            <a:r>
              <a:rPr lang="en-US" b="1" dirty="0" smtClean="0"/>
              <a:t>lifetime migration using aggregated</a:t>
            </a:r>
            <a:r>
              <a:rPr lang="en-US" b="1" dirty="0"/>
              <a:t>, anonymized data on </a:t>
            </a:r>
            <a:r>
              <a:rPr lang="en-US" b="1" dirty="0" smtClean="0"/>
              <a:t>all Facebook </a:t>
            </a:r>
            <a:r>
              <a:rPr lang="en-US" b="1" dirty="0"/>
              <a:t>users</a:t>
            </a:r>
            <a:r>
              <a:rPr lang="en-US" dirty="0"/>
              <a:t> who list both their hometown and their current city on their </a:t>
            </a:r>
            <a:r>
              <a:rPr lang="en-US" dirty="0" smtClean="0"/>
              <a:t>Facebook profile (</a:t>
            </a:r>
            <a:r>
              <a:rPr lang="en-US" dirty="0">
                <a:hlinkClick r:id="rId3"/>
              </a:rPr>
              <a:t>Facebook Data Science team </a:t>
            </a:r>
            <a:r>
              <a:rPr lang="en-US" dirty="0" smtClean="0">
                <a:hlinkClick r:id="rId3"/>
              </a:rPr>
              <a:t>2013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Analyse</a:t>
            </a:r>
            <a:r>
              <a:rPr lang="en-US" dirty="0" smtClean="0"/>
              <a:t> </a:t>
            </a:r>
            <a:r>
              <a:rPr lang="en-US" dirty="0"/>
              <a:t>transnational </a:t>
            </a:r>
            <a:r>
              <a:rPr lang="en-US" dirty="0" smtClean="0"/>
              <a:t>networks and </a:t>
            </a:r>
            <a:r>
              <a:rPr lang="en-US" dirty="0"/>
              <a:t>diaspora groups or migration-related </a:t>
            </a:r>
            <a:r>
              <a:rPr lang="en-US" b="1" dirty="0" smtClean="0"/>
              <a:t>public discourse</a:t>
            </a:r>
            <a:r>
              <a:rPr lang="en-US" dirty="0" smtClean="0"/>
              <a:t> </a:t>
            </a:r>
            <a:r>
              <a:rPr lang="en-US" dirty="0"/>
              <a:t>through social media </a:t>
            </a:r>
            <a:r>
              <a:rPr lang="en-US" dirty="0" smtClean="0"/>
              <a:t>content </a:t>
            </a:r>
            <a:r>
              <a:rPr lang="en-US" dirty="0"/>
              <a:t>(</a:t>
            </a:r>
            <a:r>
              <a:rPr lang="en-US" dirty="0" err="1" smtClean="0">
                <a:hlinkClick r:id="rId4"/>
              </a:rPr>
              <a:t>Nedelcu</a:t>
            </a:r>
            <a:r>
              <a:rPr lang="en-US" dirty="0" smtClean="0">
                <a:hlinkClick r:id="rId4"/>
              </a:rPr>
              <a:t>, 2012</a:t>
            </a:r>
            <a:r>
              <a:rPr lang="en-US" dirty="0" smtClean="0"/>
              <a:t>; </a:t>
            </a:r>
            <a:r>
              <a:rPr lang="en-US" dirty="0" err="1" smtClean="0">
                <a:hlinkClick r:id="rId5"/>
              </a:rPr>
              <a:t>Oiarzabal</a:t>
            </a:r>
            <a:r>
              <a:rPr lang="en-US" dirty="0" smtClean="0">
                <a:hlinkClick r:id="rId5"/>
              </a:rPr>
              <a:t>, 2012</a:t>
            </a:r>
            <a:r>
              <a:rPr lang="en-US" dirty="0" smtClean="0"/>
              <a:t>), political </a:t>
            </a:r>
            <a:r>
              <a:rPr lang="en-US" dirty="0"/>
              <a:t>activism of migrants and minority </a:t>
            </a:r>
            <a:r>
              <a:rPr lang="en-US" dirty="0" smtClean="0"/>
              <a:t>groups (</a:t>
            </a:r>
            <a:r>
              <a:rPr lang="en-US" dirty="0" err="1">
                <a:hlinkClick r:id="rId6"/>
              </a:rPr>
              <a:t>Conversi</a:t>
            </a:r>
            <a:r>
              <a:rPr lang="en-US" dirty="0">
                <a:hlinkClick r:id="rId6"/>
              </a:rPr>
              <a:t>, 2012</a:t>
            </a:r>
            <a:r>
              <a:rPr lang="en-US" dirty="0"/>
              <a:t>; </a:t>
            </a:r>
            <a:r>
              <a:rPr lang="en-US" dirty="0" err="1">
                <a:hlinkClick r:id="rId7"/>
              </a:rPr>
              <a:t>Kissau</a:t>
            </a:r>
            <a:r>
              <a:rPr lang="en-US" dirty="0">
                <a:hlinkClick r:id="rId7"/>
              </a:rPr>
              <a:t>, 2012</a:t>
            </a:r>
            <a:r>
              <a:rPr lang="en-US" dirty="0"/>
              <a:t>), migrants’ </a:t>
            </a:r>
            <a:r>
              <a:rPr lang="en-US" dirty="0" smtClean="0"/>
              <a:t>integration into </a:t>
            </a:r>
            <a:r>
              <a:rPr lang="en-US" dirty="0"/>
              <a:t>the host society (</a:t>
            </a:r>
            <a:r>
              <a:rPr lang="en-US" dirty="0" err="1">
                <a:hlinkClick r:id="rId8"/>
              </a:rPr>
              <a:t>Rinnawi</a:t>
            </a:r>
            <a:r>
              <a:rPr lang="en-US" dirty="0">
                <a:hlinkClick r:id="rId8"/>
              </a:rPr>
              <a:t>, </a:t>
            </a:r>
            <a:r>
              <a:rPr lang="en-US" dirty="0" smtClean="0">
                <a:hlinkClick r:id="rId8"/>
              </a:rPr>
              <a:t>2012</a:t>
            </a:r>
            <a:r>
              <a:rPr lang="en-US" dirty="0" smtClean="0"/>
              <a:t>; </a:t>
            </a:r>
            <a:r>
              <a:rPr lang="en-US" dirty="0" smtClean="0">
                <a:hlinkClick r:id="rId9"/>
              </a:rPr>
              <a:t>Unite Europe project</a:t>
            </a:r>
            <a:r>
              <a:rPr lang="en-US" dirty="0" smtClean="0"/>
              <a:t>)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675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Migrations and social 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191816"/>
            <a:ext cx="8020050" cy="5652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200" dirty="0" err="1" smtClean="0"/>
              <a:t>Zagheni</a:t>
            </a:r>
            <a:r>
              <a:rPr lang="fr-FR" sz="1200" dirty="0"/>
              <a:t>, E., </a:t>
            </a:r>
            <a:r>
              <a:rPr lang="fr-FR" sz="1200" dirty="0" err="1"/>
              <a:t>Garimella</a:t>
            </a:r>
            <a:r>
              <a:rPr lang="fr-FR" sz="1200" dirty="0"/>
              <a:t>, V. R. K., &amp; Weber, I. (2014). </a:t>
            </a:r>
            <a:r>
              <a:rPr lang="en-US" sz="1200" dirty="0">
                <a:hlinkClick r:id="rId2"/>
              </a:rPr>
              <a:t>Inferring international and internal migration patterns from Twitter data</a:t>
            </a:r>
            <a:r>
              <a:rPr lang="en-US" sz="1200" dirty="0"/>
              <a:t>. Paper presented at the Proceedings of the companion publication of the 23rd international conference on </a:t>
            </a:r>
            <a:r>
              <a:rPr lang="en-US" sz="1200" dirty="0" smtClean="0"/>
              <a:t>WWW </a:t>
            </a:r>
            <a:r>
              <a:rPr lang="en-US" sz="1200" dirty="0"/>
              <a:t>’14 Companion, April 7-11, 2014, Seoul, </a:t>
            </a:r>
            <a:r>
              <a:rPr lang="en-US" sz="1200" dirty="0" smtClean="0"/>
              <a:t>Korea.</a:t>
            </a:r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762000"/>
            <a:ext cx="3886200" cy="442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2946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Migrations and social 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2" y="5486400"/>
            <a:ext cx="8924730" cy="3366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300" dirty="0"/>
              <a:t>Aude H.et al. (2013). </a:t>
            </a:r>
            <a:r>
              <a:rPr lang="en-US" sz="1300" dirty="0">
                <a:hlinkClick r:id="rId2"/>
              </a:rPr>
              <a:t>Coordinated Migration</a:t>
            </a:r>
            <a:r>
              <a:rPr lang="en-US" sz="1300" dirty="0"/>
              <a:t>. Facebook Data Science Team. December 17, 2013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2" y="742112"/>
            <a:ext cx="3962400" cy="23820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0528" y="1083469"/>
            <a:ext cx="4928028" cy="40814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02" y="3241017"/>
            <a:ext cx="3733800" cy="224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91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2"/>
          <p:cNvSpPr txBox="1">
            <a:spLocks noChangeArrowheads="1"/>
          </p:cNvSpPr>
          <p:nvPr/>
        </p:nvSpPr>
        <p:spPr bwMode="auto">
          <a:xfrm>
            <a:off x="609600" y="228600"/>
            <a:ext cx="81534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4000" b="1" dirty="0" smtClean="0">
                <a:solidFill>
                  <a:schemeClr val="tx2">
                    <a:lumMod val="7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Overview</a:t>
            </a:r>
            <a:endParaRPr lang="en-GB" altLang="en-US" sz="3200" b="1" dirty="0" smtClean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99" name="TextBox 3"/>
          <p:cNvSpPr txBox="1">
            <a:spLocks noChangeArrowheads="1"/>
          </p:cNvSpPr>
          <p:nvPr/>
        </p:nvSpPr>
        <p:spPr bwMode="auto">
          <a:xfrm>
            <a:off x="603250" y="1143000"/>
            <a:ext cx="8001000" cy="48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buFont typeface="Calibri" pitchFamily="34" charset="0"/>
              <a:buAutoNum type="arabicPeriod"/>
            </a:pPr>
            <a:r>
              <a:rPr lang="en-US" alt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Definition and concepts: </a:t>
            </a:r>
            <a:r>
              <a:rPr lang="en-GB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what do we mean by international migration and mobility</a:t>
            </a:r>
            <a:endParaRPr lang="en-US" altLang="en-US" sz="2800" b="1" dirty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  <a:p>
            <a:pPr eaLnBrk="1" hangingPunct="1">
              <a:buFont typeface="Calibri" pitchFamily="34" charset="0"/>
              <a:buAutoNum type="arabicPeriod"/>
            </a:pPr>
            <a:endParaRPr lang="en-US" altLang="en-US" sz="2800" dirty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  <a:p>
            <a:pPr eaLnBrk="1" hangingPunct="1">
              <a:buFont typeface="Calibri" pitchFamily="34" charset="0"/>
              <a:buAutoNum type="arabicPeriod"/>
            </a:pPr>
            <a:r>
              <a:rPr lang="en-US" altLang="en-US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Major topics/issues of interest from a global and local perspective</a:t>
            </a:r>
          </a:p>
          <a:p>
            <a:pPr eaLnBrk="1" hangingPunct="1">
              <a:buFont typeface="Calibri" pitchFamily="34" charset="0"/>
              <a:buAutoNum type="arabicPeriod"/>
            </a:pPr>
            <a:endParaRPr lang="en-US" altLang="en-US" sz="2800" b="1" dirty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  <a:p>
            <a:pPr eaLnBrk="1" hangingPunct="1">
              <a:buFont typeface="Calibri" pitchFamily="34" charset="0"/>
              <a:buAutoNum type="arabicPeriod"/>
            </a:pPr>
            <a:r>
              <a:rPr lang="en-US" altLang="en-US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What kind of big data</a:t>
            </a:r>
          </a:p>
          <a:p>
            <a:pPr eaLnBrk="1" hangingPunct="1">
              <a:buFont typeface="Calibri" pitchFamily="34" charset="0"/>
              <a:buAutoNum type="arabicPeriod"/>
            </a:pPr>
            <a:endParaRPr lang="en-US" altLang="en-US" sz="2800" b="1" dirty="0" smtClean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  <a:p>
            <a:pPr eaLnBrk="1" hangingPunct="1">
              <a:buFont typeface="Calibri" pitchFamily="34" charset="0"/>
              <a:buAutoNum type="arabicPeriod"/>
            </a:pPr>
            <a:r>
              <a:rPr lang="en-US" altLang="en-US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Examples </a:t>
            </a:r>
            <a:r>
              <a:rPr lang="en-US" alt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how big data have been used</a:t>
            </a:r>
          </a:p>
          <a:p>
            <a:pPr eaLnBrk="1" hangingPunct="1">
              <a:buFont typeface="Calibri" pitchFamily="34" charset="0"/>
              <a:buAutoNum type="arabicPeriod"/>
            </a:pPr>
            <a:endParaRPr lang="en-US" altLang="en-US" sz="2800" b="1" dirty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  <a:p>
            <a:pPr eaLnBrk="1" hangingPunct="1">
              <a:buFont typeface="Calibri" pitchFamily="34" charset="0"/>
              <a:buAutoNum type="arabicPeriod"/>
            </a:pPr>
            <a:endParaRPr lang="en-US" altLang="en-US" sz="2800" b="1" dirty="0" smtClean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689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Big data </a:t>
            </a:r>
            <a:r>
              <a:rPr lang="en-US" alt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and </a:t>
            </a:r>
            <a:r>
              <a:rPr lang="en-GB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financial transfers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4953001"/>
          </a:xfrm>
        </p:spPr>
        <p:txBody>
          <a:bodyPr>
            <a:normAutofit fontScale="85000" lnSpcReduction="20000"/>
          </a:bodyPr>
          <a:lstStyle/>
          <a:p>
            <a:r>
              <a:rPr lang="en-GB" b="1" dirty="0" smtClean="0"/>
              <a:t>Financial </a:t>
            </a:r>
            <a:r>
              <a:rPr lang="en-GB" b="1" dirty="0"/>
              <a:t>data </a:t>
            </a:r>
            <a:r>
              <a:rPr lang="en-GB" dirty="0"/>
              <a:t>(banks, postal offices, etc</a:t>
            </a:r>
            <a:r>
              <a:rPr lang="en-GB" dirty="0" smtClean="0"/>
              <a:t>.): analysis of remittance flows</a:t>
            </a:r>
          </a:p>
          <a:p>
            <a:r>
              <a:rPr lang="en-GB" b="1" dirty="0" smtClean="0"/>
              <a:t>Credit card transaction</a:t>
            </a:r>
            <a:r>
              <a:rPr lang="en-GB" dirty="0" smtClean="0"/>
              <a:t> and analysis of r</a:t>
            </a:r>
            <a:r>
              <a:rPr lang="en-US" dirty="0" err="1" smtClean="0"/>
              <a:t>esidents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smtClean="0"/>
              <a:t>foreign visitors </a:t>
            </a:r>
            <a:r>
              <a:rPr lang="en-US" dirty="0"/>
              <a:t>in Spain</a:t>
            </a:r>
            <a:r>
              <a:rPr lang="en-GB" dirty="0" smtClean="0"/>
              <a:t> (</a:t>
            </a:r>
            <a:r>
              <a:rPr lang="en-US" dirty="0" err="1" smtClean="0">
                <a:hlinkClick r:id="rId2"/>
              </a:rPr>
              <a:t>Sobolevsky</a:t>
            </a:r>
            <a:r>
              <a:rPr lang="en-US" dirty="0" smtClean="0">
                <a:hlinkClick r:id="rId2"/>
              </a:rPr>
              <a:t> et al., 2014</a:t>
            </a:r>
            <a:r>
              <a:rPr lang="en-US" dirty="0" smtClean="0"/>
              <a:t>)</a:t>
            </a:r>
            <a:endParaRPr lang="en-GB" dirty="0" smtClean="0"/>
          </a:p>
          <a:p>
            <a:r>
              <a:rPr lang="en-US" b="1" dirty="0" smtClean="0"/>
              <a:t>Mobile money transfers</a:t>
            </a:r>
            <a:r>
              <a:rPr lang="en-US" dirty="0" smtClean="0"/>
              <a:t>: </a:t>
            </a:r>
            <a:r>
              <a:rPr lang="en-GB" dirty="0" smtClean="0"/>
              <a:t>e.g</a:t>
            </a:r>
            <a:r>
              <a:rPr lang="en-GB" dirty="0"/>
              <a:t>., M-PESA in </a:t>
            </a:r>
            <a:r>
              <a:rPr lang="en-GB" dirty="0" smtClean="0"/>
              <a:t>Kenya (</a:t>
            </a:r>
            <a:r>
              <a:rPr lang="en-GB" dirty="0" smtClean="0">
                <a:hlinkClick r:id="rId3"/>
              </a:rPr>
              <a:t>Hughes and </a:t>
            </a:r>
            <a:r>
              <a:rPr lang="en-GB" dirty="0" err="1" smtClean="0">
                <a:hlinkClick r:id="rId3"/>
              </a:rPr>
              <a:t>Lonie</a:t>
            </a:r>
            <a:r>
              <a:rPr lang="en-GB" dirty="0" smtClean="0">
                <a:hlinkClick r:id="rId3"/>
              </a:rPr>
              <a:t>, 2007</a:t>
            </a:r>
            <a:r>
              <a:rPr lang="en-GB" dirty="0" smtClean="0"/>
              <a:t>) since 2007, now </a:t>
            </a:r>
            <a:r>
              <a:rPr lang="en-US" dirty="0" smtClean="0"/>
              <a:t>15 </a:t>
            </a:r>
            <a:r>
              <a:rPr lang="en-US" dirty="0"/>
              <a:t>million </a:t>
            </a:r>
            <a:r>
              <a:rPr lang="en-US" dirty="0" smtClean="0"/>
              <a:t>users and </a:t>
            </a:r>
            <a:r>
              <a:rPr lang="en-US" dirty="0"/>
              <a:t>processes 2 million transactions per day in </a:t>
            </a:r>
            <a:r>
              <a:rPr lang="en-US" dirty="0" smtClean="0"/>
              <a:t>a country </a:t>
            </a:r>
            <a:r>
              <a:rPr lang="en-US" dirty="0"/>
              <a:t>of 25 million </a:t>
            </a:r>
            <a:r>
              <a:rPr lang="en-US" dirty="0" smtClean="0"/>
              <a:t>adults</a:t>
            </a:r>
            <a:r>
              <a:rPr lang="en-GB" dirty="0" smtClean="0"/>
              <a:t>) and now available in 70+ countries, and </a:t>
            </a:r>
            <a:r>
              <a:rPr lang="en-US" dirty="0" smtClean="0"/>
              <a:t>modalities </a:t>
            </a:r>
            <a:r>
              <a:rPr lang="en-US" dirty="0"/>
              <a:t>and </a:t>
            </a:r>
            <a:r>
              <a:rPr lang="en-US" dirty="0" smtClean="0"/>
              <a:t>determinants of </a:t>
            </a:r>
            <a:r>
              <a:rPr lang="en-US" dirty="0"/>
              <a:t>mobile money </a:t>
            </a:r>
            <a:r>
              <a:rPr lang="en-US" dirty="0" smtClean="0"/>
              <a:t>transfers </a:t>
            </a:r>
            <a:r>
              <a:rPr lang="en-US" dirty="0"/>
              <a:t>in the aftermath of natural disasters </a:t>
            </a:r>
            <a:r>
              <a:rPr lang="en-US" dirty="0" smtClean="0"/>
              <a:t>in Rwanda (</a:t>
            </a:r>
            <a:r>
              <a:rPr lang="en-US" dirty="0" err="1" smtClean="0">
                <a:hlinkClick r:id="rId4"/>
              </a:rPr>
              <a:t>Blumenstock</a:t>
            </a:r>
            <a:r>
              <a:rPr lang="en-US" dirty="0" smtClean="0">
                <a:hlinkClick r:id="rId4"/>
              </a:rPr>
              <a:t> et </a:t>
            </a:r>
            <a:r>
              <a:rPr lang="en-US" dirty="0">
                <a:hlinkClick r:id="rId4"/>
              </a:rPr>
              <a:t>al</a:t>
            </a:r>
            <a:r>
              <a:rPr lang="en-US" dirty="0" smtClean="0">
                <a:hlinkClick r:id="rId4"/>
              </a:rPr>
              <a:t>., 2013</a:t>
            </a:r>
            <a:r>
              <a:rPr lang="en-US" dirty="0" smtClean="0"/>
              <a:t>)</a:t>
            </a:r>
          </a:p>
          <a:p>
            <a:r>
              <a:rPr lang="en-GB" u="sng" dirty="0" smtClean="0"/>
              <a:t>Question about cross-border </a:t>
            </a:r>
            <a:r>
              <a:rPr lang="en-GB" u="sng" dirty="0"/>
              <a:t>financial </a:t>
            </a:r>
            <a:r>
              <a:rPr lang="en-GB" u="sng" dirty="0" smtClean="0"/>
              <a:t>flows</a:t>
            </a:r>
            <a:r>
              <a:rPr lang="en-GB" dirty="0" smtClean="0"/>
              <a:t>: how </a:t>
            </a:r>
            <a:r>
              <a:rPr lang="en-GB" dirty="0"/>
              <a:t>do we know that the financial flows are transmitted by migrants</a:t>
            </a:r>
            <a:r>
              <a:rPr lang="en-GB" dirty="0" smtClean="0"/>
              <a:t>?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734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Big data </a:t>
            </a:r>
            <a:r>
              <a:rPr lang="en-US" alt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and </a:t>
            </a:r>
            <a:r>
              <a:rPr lang="en-US" alt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/>
            </a:r>
            <a:br>
              <a:rPr lang="en-US" alt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</a:br>
            <a:r>
              <a:rPr lang="en-GB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administrative </a:t>
            </a:r>
            <a:r>
              <a:rPr lang="en-GB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data sources 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72000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Where </a:t>
            </a:r>
            <a:r>
              <a:rPr lang="en-GB" dirty="0"/>
              <a:t>do </a:t>
            </a:r>
            <a:r>
              <a:rPr lang="en-GB" dirty="0" smtClean="0"/>
              <a:t>administrative </a:t>
            </a:r>
            <a:r>
              <a:rPr lang="en-GB" dirty="0"/>
              <a:t>data sources end and do big data </a:t>
            </a:r>
            <a:r>
              <a:rPr lang="en-GB" dirty="0" smtClean="0"/>
              <a:t>start?</a:t>
            </a:r>
          </a:p>
          <a:p>
            <a:r>
              <a:rPr lang="en-GB" dirty="0" smtClean="0"/>
              <a:t>For </a:t>
            </a:r>
            <a:r>
              <a:rPr lang="en-GB" dirty="0"/>
              <a:t>instance, in the context of immigration, tons of data is collected (visa applications, etc</a:t>
            </a:r>
            <a:r>
              <a:rPr lang="en-GB" dirty="0" smtClean="0"/>
              <a:t>.).</a:t>
            </a:r>
          </a:p>
          <a:p>
            <a:r>
              <a:rPr lang="en-GB" dirty="0" smtClean="0"/>
              <a:t>It </a:t>
            </a:r>
            <a:r>
              <a:rPr lang="en-GB" dirty="0"/>
              <a:t>would be very interesting to analyse (anonymized) immigration records from the immigration authorities in terms of characteristics of the applicant, the approved person, origin, destination, duration, age, sex, </a:t>
            </a:r>
            <a:r>
              <a:rPr lang="en-GB" dirty="0" smtClean="0"/>
              <a:t>etc</a:t>
            </a:r>
            <a:r>
              <a:rPr lang="en-GB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541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Big data </a:t>
            </a:r>
            <a:r>
              <a:rPr lang="en-US" alt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and </a:t>
            </a:r>
            <a:r>
              <a:rPr lang="en-GB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fighting criminal migration-related </a:t>
            </a:r>
            <a:r>
              <a:rPr lang="en-GB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activities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1575"/>
            <a:ext cx="8610600" cy="4572000"/>
          </a:xfrm>
        </p:spPr>
        <p:txBody>
          <a:bodyPr>
            <a:noAutofit/>
          </a:bodyPr>
          <a:lstStyle/>
          <a:p>
            <a:pPr lvl="0"/>
            <a:r>
              <a:rPr lang="en-GB" sz="2000" dirty="0" smtClean="0"/>
              <a:t>Human trafficking:</a:t>
            </a:r>
          </a:p>
          <a:p>
            <a:pPr lvl="1"/>
            <a:r>
              <a:rPr lang="en-US" sz="1800" dirty="0">
                <a:hlinkClick r:id="rId2"/>
              </a:rPr>
              <a:t>How Big Data Battles Human Trafficking: From services for victims to prosecuting offenders, new technologies are being utilized to address exploitation</a:t>
            </a:r>
            <a:r>
              <a:rPr lang="en-US" sz="1800" dirty="0"/>
              <a:t>. </a:t>
            </a:r>
            <a:r>
              <a:rPr lang="en-US" sz="1800" dirty="0" smtClean="0"/>
              <a:t>U.S. </a:t>
            </a:r>
            <a:r>
              <a:rPr lang="en-US" sz="1800" dirty="0"/>
              <a:t>News. Jan. 14, </a:t>
            </a:r>
            <a:r>
              <a:rPr lang="en-US" sz="1800" dirty="0" smtClean="0"/>
              <a:t>2015</a:t>
            </a:r>
          </a:p>
          <a:p>
            <a:pPr lvl="1"/>
            <a:r>
              <a:rPr lang="en-US" sz="1800" dirty="0" smtClean="0"/>
              <a:t>Command</a:t>
            </a:r>
            <a:r>
              <a:rPr lang="en-US" sz="1800" dirty="0"/>
              <a:t>, Control and Interoperability Center for Advanced Data </a:t>
            </a:r>
            <a:r>
              <a:rPr lang="en-US" sz="1800" dirty="0" smtClean="0"/>
              <a:t>Analysis at </a:t>
            </a:r>
            <a:r>
              <a:rPr lang="en-US" sz="1800" dirty="0"/>
              <a:t>Rutgers </a:t>
            </a:r>
            <a:r>
              <a:rPr lang="en-US" sz="1800" dirty="0" smtClean="0"/>
              <a:t>University: </a:t>
            </a:r>
            <a:r>
              <a:rPr lang="en-US" sz="1800" dirty="0">
                <a:hlinkClick r:id="rId3"/>
              </a:rPr>
              <a:t>CCICADA’s Proprietary Algorithms Sort through Millions of Bits of Online Data, Sniffing Internet Ads for </a:t>
            </a:r>
            <a:r>
              <a:rPr lang="en-US" sz="1800" dirty="0" smtClean="0">
                <a:hlinkClick r:id="rId3"/>
              </a:rPr>
              <a:t>Clues</a:t>
            </a:r>
            <a:r>
              <a:rPr lang="en-US" sz="1800" dirty="0" smtClean="0"/>
              <a:t>, </a:t>
            </a:r>
            <a:r>
              <a:rPr lang="en-US" sz="1800" dirty="0"/>
              <a:t>May 9, 2014</a:t>
            </a:r>
            <a:endParaRPr lang="en-US" sz="1800" dirty="0" smtClean="0"/>
          </a:p>
          <a:p>
            <a:pPr lvl="1"/>
            <a:r>
              <a:rPr lang="en-GB" sz="1800" dirty="0"/>
              <a:t>Microsoft Research Faculty 2012 Summit: panel on t</a:t>
            </a:r>
            <a:r>
              <a:rPr lang="en-US" sz="1800" dirty="0"/>
              <a:t>he </a:t>
            </a:r>
            <a:r>
              <a:rPr lang="en-US" sz="1800" dirty="0">
                <a:hlinkClick r:id="rId4"/>
              </a:rPr>
              <a:t>Role of Technology in Human Trafficking</a:t>
            </a:r>
            <a:r>
              <a:rPr lang="en-US" sz="1800" dirty="0"/>
              <a:t> [</a:t>
            </a:r>
            <a:r>
              <a:rPr lang="en-US" sz="1800" dirty="0">
                <a:hlinkClick r:id="rId5"/>
              </a:rPr>
              <a:t>slides</a:t>
            </a:r>
            <a:r>
              <a:rPr lang="en-US" sz="1800" dirty="0" smtClean="0"/>
              <a:t>]</a:t>
            </a:r>
          </a:p>
          <a:p>
            <a:pPr lvl="1"/>
            <a:r>
              <a:rPr lang="en-US" sz="1800" dirty="0"/>
              <a:t>USC Center on Communication Leadership &amp; </a:t>
            </a:r>
            <a:r>
              <a:rPr lang="en-US" sz="1800" dirty="0" smtClean="0"/>
              <a:t>Policy (2011). </a:t>
            </a:r>
            <a:r>
              <a:rPr lang="en-US" sz="1800" dirty="0">
                <a:hlinkClick r:id="rId6"/>
              </a:rPr>
              <a:t>Human Trafficking </a:t>
            </a:r>
            <a:r>
              <a:rPr lang="en-US" sz="1800" dirty="0" smtClean="0">
                <a:hlinkClick r:id="rId6"/>
              </a:rPr>
              <a:t>Online: The </a:t>
            </a:r>
            <a:r>
              <a:rPr lang="en-US" sz="1800" dirty="0">
                <a:hlinkClick r:id="rId6"/>
              </a:rPr>
              <a:t>Role of Social Networking Sites and Online </a:t>
            </a:r>
            <a:r>
              <a:rPr lang="en-US" sz="1800" dirty="0" smtClean="0">
                <a:hlinkClick r:id="rId6"/>
              </a:rPr>
              <a:t>Classifieds</a:t>
            </a:r>
            <a:r>
              <a:rPr lang="en-US" sz="1800" dirty="0" smtClean="0"/>
              <a:t>  - </a:t>
            </a:r>
            <a:r>
              <a:rPr lang="en-US" sz="1800" dirty="0">
                <a:hlinkClick r:id="rId6"/>
              </a:rPr>
              <a:t>http://technologyandtrafficking.usc.edu/report</a:t>
            </a:r>
            <a:r>
              <a:rPr lang="en-US" sz="1800" dirty="0" smtClean="0">
                <a:hlinkClick r:id="rId6"/>
              </a:rPr>
              <a:t>/</a:t>
            </a:r>
            <a:endParaRPr lang="en-GB" sz="1800" dirty="0">
              <a:hlinkClick r:id="rId3"/>
            </a:endParaRPr>
          </a:p>
          <a:p>
            <a:pPr lvl="0"/>
            <a:r>
              <a:rPr lang="en-GB" sz="2000" dirty="0" smtClean="0"/>
              <a:t>Migrant smuggling:</a:t>
            </a:r>
            <a:endParaRPr lang="en-GB" sz="2000" dirty="0"/>
          </a:p>
          <a:p>
            <a:pPr lvl="1"/>
            <a:r>
              <a:rPr lang="en-GB" sz="1800" dirty="0" smtClean="0"/>
              <a:t>In </a:t>
            </a:r>
            <a:r>
              <a:rPr lang="en-GB" sz="1800" dirty="0"/>
              <a:t>the context of the European migrant crisis in the Mediterranean, </a:t>
            </a:r>
            <a:r>
              <a:rPr lang="en-GB" sz="1800" dirty="0" smtClean="0"/>
              <a:t>see </a:t>
            </a:r>
            <a:r>
              <a:rPr lang="en-GB" sz="1800" dirty="0"/>
              <a:t>references to fight migrant smuggling by taking down websites used by smugglers</a:t>
            </a:r>
            <a:endParaRPr lang="en-US" sz="18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4146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Crowdsourcing and migrations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73343"/>
            <a:ext cx="4419600" cy="4724399"/>
          </a:xfrm>
        </p:spPr>
        <p:txBody>
          <a:bodyPr>
            <a:normAutofit/>
          </a:bodyPr>
          <a:lstStyle/>
          <a:p>
            <a:r>
              <a:rPr lang="en-US" sz="2000" b="1" dirty="0">
                <a:hlinkClick r:id="rId2"/>
              </a:rPr>
              <a:t>Crowdsourcing youth migration from southern Europe to the UK</a:t>
            </a:r>
            <a:r>
              <a:rPr lang="en-US" sz="2000" b="1" dirty="0"/>
              <a:t>: </a:t>
            </a:r>
            <a:r>
              <a:rPr lang="en-US" sz="2000" dirty="0"/>
              <a:t>first pan-European data driven investigation on the issue of young migrants. </a:t>
            </a:r>
            <a:r>
              <a:rPr lang="it-IT" sz="2000" i="1" dirty="0"/>
              <a:t>TheGuardian.com</a:t>
            </a:r>
            <a:r>
              <a:rPr lang="it-IT" sz="2000" dirty="0"/>
              <a:t>,</a:t>
            </a:r>
            <a:r>
              <a:rPr lang="en-US" sz="2000" dirty="0"/>
              <a:t> </a:t>
            </a:r>
            <a:r>
              <a:rPr lang="it-IT" sz="2000" dirty="0"/>
              <a:t>Ottaviani Data Blog. 2 October 2014.</a:t>
            </a:r>
          </a:p>
          <a:p>
            <a:endParaRPr lang="en-US" sz="2000" b="1" dirty="0" smtClean="0">
              <a:hlinkClick r:id="rId3"/>
            </a:endParaRPr>
          </a:p>
          <a:p>
            <a:endParaRPr lang="en-US" sz="2000" b="1" dirty="0">
              <a:hlinkClick r:id="rId3"/>
            </a:endParaRPr>
          </a:p>
          <a:p>
            <a:r>
              <a:rPr lang="en-US" sz="2000" b="1" dirty="0" smtClean="0">
                <a:hlinkClick r:id="rId3"/>
              </a:rPr>
              <a:t>Crowdsourced </a:t>
            </a:r>
            <a:r>
              <a:rPr lang="en-US" sz="2000" b="1" dirty="0">
                <a:hlinkClick r:id="rId3"/>
              </a:rPr>
              <a:t>map helps migrants evade European </a:t>
            </a:r>
            <a:r>
              <a:rPr lang="en-US" sz="2000" b="1" dirty="0" smtClean="0">
                <a:hlinkClick r:id="rId3"/>
              </a:rPr>
              <a:t>crackdown</a:t>
            </a:r>
            <a:r>
              <a:rPr lang="en-US" sz="2000" b="1" dirty="0" smtClean="0"/>
              <a:t>: </a:t>
            </a:r>
            <a:r>
              <a:rPr lang="en-US" sz="2000" dirty="0" smtClean="0"/>
              <a:t>"</a:t>
            </a:r>
            <a:r>
              <a:rPr lang="en-US" sz="2000" dirty="0" err="1"/>
              <a:t>Mos</a:t>
            </a:r>
            <a:r>
              <a:rPr lang="en-US" sz="2000" dirty="0"/>
              <a:t> </a:t>
            </a:r>
            <a:r>
              <a:rPr lang="en-US" sz="2000" dirty="0" err="1"/>
              <a:t>Maiorum</a:t>
            </a:r>
            <a:r>
              <a:rPr lang="en-US" sz="2000" dirty="0"/>
              <a:t>" operation checkpoints tracked online. </a:t>
            </a:r>
            <a:r>
              <a:rPr lang="en-US" sz="2000" i="1" dirty="0" smtClean="0"/>
              <a:t>Aljazeera.com</a:t>
            </a:r>
            <a:r>
              <a:rPr lang="en-US" sz="2000" dirty="0" smtClean="0"/>
              <a:t>, October </a:t>
            </a:r>
            <a:r>
              <a:rPr lang="en-US" sz="2000" dirty="0"/>
              <a:t>14, 2014 - </a:t>
            </a:r>
            <a:r>
              <a:rPr lang="en-US" sz="2000" dirty="0">
                <a:hlinkClick r:id="rId4"/>
              </a:rPr>
              <a:t>http://map.nadir.org/ushahidi</a:t>
            </a:r>
            <a:r>
              <a:rPr lang="en-US" sz="2000" dirty="0" smtClean="0">
                <a:hlinkClick r:id="rId4"/>
              </a:rPr>
              <a:t>/</a:t>
            </a:r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6800" y="982868"/>
            <a:ext cx="2819400" cy="30873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0297" y="3048000"/>
            <a:ext cx="2506875" cy="278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571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</a:t>
            </a:r>
            <a:r>
              <a:rPr lang="en-GB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ajor</a:t>
            </a:r>
            <a:r>
              <a:rPr lang="en-GB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 mobility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75" y="1066800"/>
            <a:ext cx="8229600" cy="4572000"/>
          </a:xfrm>
        </p:spPr>
        <p:txBody>
          <a:bodyPr>
            <a:normAutofit/>
          </a:bodyPr>
          <a:lstStyle/>
          <a:p>
            <a:pPr lvl="0"/>
            <a:r>
              <a:rPr lang="en-GB" dirty="0" smtClean="0"/>
              <a:t>International tourisms/visitors/travel</a:t>
            </a:r>
          </a:p>
          <a:p>
            <a:pPr lvl="0"/>
            <a:r>
              <a:rPr lang="en-GB" dirty="0" smtClean="0"/>
              <a:t>Internal migrations</a:t>
            </a:r>
            <a:endParaRPr lang="en-US" dirty="0" smtClean="0"/>
          </a:p>
          <a:p>
            <a:r>
              <a:rPr lang="en-GB" dirty="0" smtClean="0"/>
              <a:t>IDPs and humanitarian </a:t>
            </a:r>
            <a:r>
              <a:rPr lang="en-GB" dirty="0"/>
              <a:t>crises/ forced displacements</a:t>
            </a:r>
          </a:p>
          <a:p>
            <a:pPr lvl="0"/>
            <a:r>
              <a:rPr lang="en-GB" dirty="0" smtClean="0"/>
              <a:t>City management, commuting patterns, transport network, traffic flows, mass transit and infrastructure planning and management</a:t>
            </a:r>
          </a:p>
          <a:p>
            <a:r>
              <a:rPr lang="en-GB" dirty="0"/>
              <a:t>Seasonal </a:t>
            </a:r>
            <a:r>
              <a:rPr lang="en-GB" dirty="0" smtClean="0"/>
              <a:t>migrations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4781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Big </a:t>
            </a:r>
            <a:r>
              <a:rPr lang="en-US" alt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data and </a:t>
            </a:r>
            <a:r>
              <a:rPr lang="en-GB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humanitarian </a:t>
            </a:r>
            <a:r>
              <a:rPr lang="en-GB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emergencies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72000"/>
          </a:xfrm>
        </p:spPr>
        <p:txBody>
          <a:bodyPr>
            <a:normAutofit/>
          </a:bodyPr>
          <a:lstStyle/>
          <a:p>
            <a:r>
              <a:rPr lang="en-GB" dirty="0" smtClean="0"/>
              <a:t>Potential </a:t>
            </a:r>
            <a:r>
              <a:rPr lang="en-GB" dirty="0"/>
              <a:t>(or lack thereof) of 'big data' in humanitarian </a:t>
            </a:r>
            <a:r>
              <a:rPr lang="en-GB" dirty="0" smtClean="0"/>
              <a:t>emergencies.</a:t>
            </a:r>
          </a:p>
          <a:p>
            <a:r>
              <a:rPr lang="en-GB" dirty="0" smtClean="0"/>
              <a:t>Exact </a:t>
            </a:r>
            <a:r>
              <a:rPr lang="en-GB" dirty="0"/>
              <a:t>definition of a migrant is here not an issue</a:t>
            </a:r>
            <a:r>
              <a:rPr lang="en-GB" dirty="0" smtClean="0"/>
              <a:t>.</a:t>
            </a:r>
          </a:p>
          <a:p>
            <a:r>
              <a:rPr lang="en-GB" dirty="0" smtClean="0"/>
              <a:t>Real </a:t>
            </a:r>
            <a:r>
              <a:rPr lang="en-GB" dirty="0"/>
              <a:t>issue becomes displacement / relocation regardless of the duration of stay</a:t>
            </a:r>
            <a:r>
              <a:rPr lang="en-GB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9957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Mobility and Call Detail Records (CDR) from mobile </a:t>
            </a:r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phones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720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 smtClean="0"/>
              <a:t>Track post-disaster displacement</a:t>
            </a:r>
            <a:r>
              <a:rPr lang="en-US" dirty="0" smtClean="0"/>
              <a:t>: Haiti (</a:t>
            </a:r>
            <a:r>
              <a:rPr lang="en-US" dirty="0" err="1">
                <a:hlinkClick r:id="rId2"/>
              </a:rPr>
              <a:t>Bengtsson</a:t>
            </a:r>
            <a:r>
              <a:rPr lang="en-US" dirty="0">
                <a:hlinkClick r:id="rId2"/>
              </a:rPr>
              <a:t> et al</a:t>
            </a:r>
            <a:r>
              <a:rPr lang="en-US" dirty="0" smtClean="0">
                <a:hlinkClick r:id="rId2"/>
              </a:rPr>
              <a:t>., 2011</a:t>
            </a:r>
            <a:r>
              <a:rPr lang="en-US" dirty="0" smtClean="0"/>
              <a:t>), New Zealand (</a:t>
            </a:r>
            <a:r>
              <a:rPr lang="en-US" dirty="0">
                <a:hlinkClick r:id="rId3"/>
              </a:rPr>
              <a:t>ACAPS, </a:t>
            </a:r>
            <a:r>
              <a:rPr lang="en-US" dirty="0" smtClean="0">
                <a:hlinkClick r:id="rId3"/>
              </a:rPr>
              <a:t>2013</a:t>
            </a:r>
            <a:r>
              <a:rPr lang="en-US" dirty="0" smtClean="0"/>
              <a:t>), Mexico (</a:t>
            </a:r>
            <a:r>
              <a:rPr lang="fr-FR" dirty="0" err="1" smtClean="0">
                <a:hlinkClick r:id="rId4"/>
              </a:rPr>
              <a:t>Moumni</a:t>
            </a:r>
            <a:r>
              <a:rPr lang="fr-FR" dirty="0" smtClean="0">
                <a:hlinkClick r:id="rId4"/>
              </a:rPr>
              <a:t>, 2013</a:t>
            </a:r>
            <a:r>
              <a:rPr lang="fr-FR" dirty="0" smtClean="0"/>
              <a:t>)</a:t>
            </a:r>
            <a:endParaRPr lang="en-US" dirty="0" smtClean="0"/>
          </a:p>
          <a:p>
            <a:r>
              <a:rPr lang="en-US" b="1" dirty="0" smtClean="0"/>
              <a:t>daily mobility to monitor the diffusion </a:t>
            </a:r>
            <a:r>
              <a:rPr lang="en-US" b="1" dirty="0"/>
              <a:t>of </a:t>
            </a:r>
            <a:r>
              <a:rPr lang="en-US" b="1" dirty="0" err="1"/>
              <a:t>epAnalyze</a:t>
            </a:r>
            <a:r>
              <a:rPr lang="en-US" dirty="0"/>
              <a:t> </a:t>
            </a:r>
            <a:r>
              <a:rPr lang="en-US" b="1" dirty="0" err="1" smtClean="0"/>
              <a:t>idemics</a:t>
            </a:r>
            <a:r>
              <a:rPr lang="en-US" b="1" dirty="0" smtClean="0"/>
              <a:t> and effectiveness of various public health measures </a:t>
            </a:r>
            <a:r>
              <a:rPr lang="en-US" dirty="0" smtClean="0"/>
              <a:t>to reduce person-to-person contacts in case of pandemic </a:t>
            </a:r>
            <a:r>
              <a:rPr lang="en-US" dirty="0"/>
              <a:t>(e.g., swine flu, H1N1, </a:t>
            </a:r>
            <a:r>
              <a:rPr lang="en-US" dirty="0" err="1"/>
              <a:t>ebola</a:t>
            </a:r>
            <a:r>
              <a:rPr lang="en-US" dirty="0"/>
              <a:t>) – (e.g., </a:t>
            </a:r>
            <a:r>
              <a:rPr lang="en-US" dirty="0" smtClean="0">
                <a:hlinkClick r:id="rId5"/>
              </a:rPr>
              <a:t>Frias-Martinez, 2012</a:t>
            </a:r>
            <a:r>
              <a:rPr lang="en-US" dirty="0" smtClean="0"/>
              <a:t>; </a:t>
            </a:r>
            <a:r>
              <a:rPr lang="en-US" dirty="0" err="1" smtClean="0">
                <a:hlinkClick r:id="rId6"/>
              </a:rPr>
              <a:t>Flowminder</a:t>
            </a:r>
            <a:r>
              <a:rPr lang="en-US" dirty="0" smtClean="0">
                <a:hlinkClick r:id="rId6"/>
              </a:rPr>
              <a:t> </a:t>
            </a:r>
            <a:r>
              <a:rPr lang="en-US" dirty="0">
                <a:hlinkClick r:id="rId6"/>
              </a:rPr>
              <a:t>Foundation West Africa human mobility models</a:t>
            </a:r>
            <a:r>
              <a:rPr lang="en-US" dirty="0"/>
              <a:t>)</a:t>
            </a:r>
            <a:endParaRPr lang="en-US" dirty="0" smtClean="0"/>
          </a:p>
          <a:p>
            <a:r>
              <a:rPr lang="en-US" b="1" dirty="0" smtClean="0"/>
              <a:t>Internal and circular migrations</a:t>
            </a:r>
            <a:r>
              <a:rPr lang="en-US" dirty="0"/>
              <a:t>: Rwanda (</a:t>
            </a:r>
            <a:r>
              <a:rPr lang="en-US" dirty="0" err="1">
                <a:hlinkClick r:id="rId7"/>
              </a:rPr>
              <a:t>Blumenstock</a:t>
            </a:r>
            <a:r>
              <a:rPr lang="en-US" dirty="0">
                <a:hlinkClick r:id="rId7"/>
              </a:rPr>
              <a:t>, 2012</a:t>
            </a:r>
            <a:r>
              <a:rPr lang="en-US" dirty="0" smtClean="0"/>
              <a:t>), urban-rural (</a:t>
            </a:r>
            <a:r>
              <a:rPr lang="en-US" dirty="0">
                <a:hlinkClick r:id="rId8"/>
              </a:rPr>
              <a:t>Eagle et al. </a:t>
            </a:r>
            <a:r>
              <a:rPr lang="en-US" dirty="0" smtClean="0">
                <a:hlinkClick r:id="rId8"/>
              </a:rPr>
              <a:t>2009</a:t>
            </a:r>
            <a:r>
              <a:rPr lang="en-US" dirty="0" smtClean="0"/>
              <a:t>; </a:t>
            </a:r>
            <a:r>
              <a:rPr lang="en-US" dirty="0" smtClean="0">
                <a:hlinkClick r:id="rId9"/>
              </a:rPr>
              <a:t>Yadav et al. 2013</a:t>
            </a:r>
            <a:r>
              <a:rPr lang="en-US" dirty="0" smtClean="0"/>
              <a:t>), </a:t>
            </a:r>
            <a:r>
              <a:rPr lang="en-US" dirty="0"/>
              <a:t>impact of socioeconomic status </a:t>
            </a:r>
            <a:r>
              <a:rPr lang="en-US" dirty="0" smtClean="0"/>
              <a:t>on migration </a:t>
            </a:r>
            <a:r>
              <a:rPr lang="en-US" dirty="0"/>
              <a:t>in one Latin American </a:t>
            </a:r>
            <a:r>
              <a:rPr lang="en-US" dirty="0" smtClean="0"/>
              <a:t>city (</a:t>
            </a:r>
            <a:r>
              <a:rPr lang="en-US" dirty="0">
                <a:hlinkClick r:id="rId10"/>
              </a:rPr>
              <a:t>Frias-Martinez et al</a:t>
            </a:r>
            <a:r>
              <a:rPr lang="en-US" dirty="0" smtClean="0">
                <a:hlinkClick r:id="rId10"/>
              </a:rPr>
              <a:t>. 2010</a:t>
            </a:r>
            <a:r>
              <a:rPr lang="en-US" dirty="0" smtClean="0"/>
              <a:t>), </a:t>
            </a:r>
            <a:r>
              <a:rPr lang="en-US" dirty="0"/>
              <a:t>predictability of human </a:t>
            </a:r>
            <a:r>
              <a:rPr lang="en-US" dirty="0" smtClean="0"/>
              <a:t>mobility (</a:t>
            </a:r>
            <a:r>
              <a:rPr lang="en-US" dirty="0" smtClean="0">
                <a:hlinkClick r:id="rId11"/>
              </a:rPr>
              <a:t>Lu et al. 2012</a:t>
            </a:r>
            <a:r>
              <a:rPr lang="en-US" dirty="0" smtClean="0"/>
              <a:t>; </a:t>
            </a:r>
            <a:r>
              <a:rPr lang="da-DK" dirty="0" smtClean="0">
                <a:hlinkClick r:id="rId12"/>
              </a:rPr>
              <a:t>Lu et </a:t>
            </a:r>
            <a:r>
              <a:rPr lang="da-DK" dirty="0">
                <a:hlinkClick r:id="rId12"/>
              </a:rPr>
              <a:t>al. </a:t>
            </a:r>
            <a:r>
              <a:rPr lang="da-DK" dirty="0" smtClean="0">
                <a:hlinkClick r:id="rId12"/>
              </a:rPr>
              <a:t>2013</a:t>
            </a:r>
            <a:r>
              <a:rPr lang="da-DK" dirty="0"/>
              <a:t>)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6616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Dynamic population mapping using mobile phone </a:t>
            </a:r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72000"/>
          </a:xfrm>
        </p:spPr>
        <p:txBody>
          <a:bodyPr>
            <a:normAutofit fontScale="475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Deville et al. </a:t>
            </a:r>
            <a:r>
              <a:rPr lang="en-US" dirty="0"/>
              <a:t>(2014). </a:t>
            </a:r>
            <a:r>
              <a:rPr lang="en-US" dirty="0">
                <a:hlinkClick r:id="rId2"/>
              </a:rPr>
              <a:t>Dynamic population mapping using mobile phone data</a:t>
            </a:r>
            <a:r>
              <a:rPr lang="en-US" dirty="0"/>
              <a:t>. Proceedings of the National Academy of Sciences, 111(45), 15888-15893. </a:t>
            </a:r>
            <a:r>
              <a:rPr lang="en-US" dirty="0" err="1"/>
              <a:t>doi</a:t>
            </a:r>
            <a:r>
              <a:rPr lang="en-US" dirty="0"/>
              <a:t>: 10.1073/pnas.1408439111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524000"/>
            <a:ext cx="8794954" cy="380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6056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Dynamic population mapping using mobile phone </a:t>
            </a:r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72000"/>
          </a:xfrm>
        </p:spPr>
        <p:txBody>
          <a:bodyPr>
            <a:normAutofit fontScale="475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Deville et al. </a:t>
            </a:r>
            <a:r>
              <a:rPr lang="en-US" dirty="0"/>
              <a:t>(2014). </a:t>
            </a:r>
            <a:r>
              <a:rPr lang="en-US" dirty="0">
                <a:hlinkClick r:id="rId2"/>
              </a:rPr>
              <a:t>Dynamic population mapping using mobile phone data</a:t>
            </a:r>
            <a:r>
              <a:rPr lang="en-US" dirty="0"/>
              <a:t>. Proceedings of the National Academy of Sciences, 111(45), 15888-15893. </a:t>
            </a:r>
            <a:r>
              <a:rPr lang="en-US" dirty="0" err="1"/>
              <a:t>doi</a:t>
            </a:r>
            <a:r>
              <a:rPr lang="en-US" dirty="0"/>
              <a:t>: 10.1073/pnas.1408439111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152525"/>
            <a:ext cx="4191000" cy="425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09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Mobile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phone usage patterns and type of human </a:t>
            </a:r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activities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72000"/>
          </a:xfrm>
        </p:spPr>
        <p:txBody>
          <a:bodyPr>
            <a:normAutofit fontScale="400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Grauwin</a:t>
            </a:r>
            <a:r>
              <a:rPr lang="en-US" dirty="0"/>
              <a:t>, S., </a:t>
            </a:r>
            <a:r>
              <a:rPr lang="en-US" dirty="0" err="1"/>
              <a:t>Sobolevsky</a:t>
            </a:r>
            <a:r>
              <a:rPr lang="en-US" dirty="0"/>
              <a:t>, S., Moritz, S., </a:t>
            </a:r>
            <a:r>
              <a:rPr lang="en-US" dirty="0" err="1"/>
              <a:t>Gódor</a:t>
            </a:r>
            <a:r>
              <a:rPr lang="en-US" dirty="0"/>
              <a:t>, I., &amp; </a:t>
            </a:r>
            <a:r>
              <a:rPr lang="en-US" dirty="0" err="1"/>
              <a:t>Ratti</a:t>
            </a:r>
            <a:r>
              <a:rPr lang="en-US" dirty="0"/>
              <a:t>, C. (2015). </a:t>
            </a:r>
            <a:r>
              <a:rPr lang="en-US" dirty="0">
                <a:hlinkClick r:id="rId2"/>
              </a:rPr>
              <a:t>Towards a Comparative Science of Cities: Using Mobile Traffic Records in New York, London, and Hong </a:t>
            </a:r>
            <a:r>
              <a:rPr lang="en-US" dirty="0" smtClean="0">
                <a:hlinkClick r:id="rId2"/>
              </a:rPr>
              <a:t>Kong</a:t>
            </a:r>
            <a:r>
              <a:rPr lang="en-US" dirty="0" smtClean="0"/>
              <a:t>. </a:t>
            </a:r>
            <a:r>
              <a:rPr lang="en-US" dirty="0"/>
              <a:t>Computational Approaches for Urban Environments (pp. 363-387): Springer.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5" y="1143000"/>
            <a:ext cx="7895658" cy="31496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0" y="4292603"/>
            <a:ext cx="5559601" cy="97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94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Autofit/>
          </a:bodyPr>
          <a:lstStyle/>
          <a:p>
            <a:r>
              <a:rPr lang="en-US" altLang="en-US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Definition:</a:t>
            </a:r>
            <a:r>
              <a:rPr lang="en-GB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 international migration</a:t>
            </a:r>
            <a:endParaRPr lang="en-US" sz="4000" b="1" dirty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135563"/>
          </a:xfrm>
        </p:spPr>
        <p:txBody>
          <a:bodyPr>
            <a:normAutofit lnSpcReduction="10000"/>
          </a:bodyPr>
          <a:lstStyle/>
          <a:p>
            <a:pPr lvl="0"/>
            <a:r>
              <a:rPr lang="en-GB" dirty="0" smtClean="0"/>
              <a:t>Essentially</a:t>
            </a:r>
            <a:r>
              <a:rPr lang="en-GB" dirty="0"/>
              <a:t>, a migrant is a person who changes his/her place of </a:t>
            </a:r>
            <a:r>
              <a:rPr lang="en-GB" dirty="0" smtClean="0"/>
              <a:t>residence</a:t>
            </a:r>
          </a:p>
          <a:p>
            <a:r>
              <a:rPr lang="en-GB" dirty="0" smtClean="0"/>
              <a:t>An </a:t>
            </a:r>
            <a:r>
              <a:rPr lang="en-GB" b="1" dirty="0"/>
              <a:t>international migrant </a:t>
            </a:r>
            <a:r>
              <a:rPr lang="en-US" dirty="0"/>
              <a:t>is defined as </a:t>
            </a:r>
            <a:r>
              <a:rPr lang="en-US" i="1" dirty="0"/>
              <a:t>any person who changes his or her country of usual </a:t>
            </a:r>
            <a:r>
              <a:rPr lang="en-US" i="1" dirty="0" smtClean="0"/>
              <a:t>residence</a:t>
            </a:r>
            <a:endParaRPr lang="en-US" sz="4000" b="1" dirty="0"/>
          </a:p>
          <a:p>
            <a:pPr lvl="1"/>
            <a:r>
              <a:rPr lang="en-GB" dirty="0"/>
              <a:t>A </a:t>
            </a:r>
            <a:r>
              <a:rPr lang="en-GB" u="sng" dirty="0"/>
              <a:t>long-term</a:t>
            </a:r>
            <a:r>
              <a:rPr lang="en-GB" dirty="0"/>
              <a:t> international migrant is someone who changes the country of residence for 1 year or longer</a:t>
            </a:r>
            <a:endParaRPr lang="en-US" sz="3600" dirty="0"/>
          </a:p>
          <a:p>
            <a:pPr lvl="1"/>
            <a:r>
              <a:rPr lang="en-GB" u="sng" dirty="0"/>
              <a:t>Short-term</a:t>
            </a:r>
            <a:r>
              <a:rPr lang="en-GB" dirty="0"/>
              <a:t>: between 3 and 12 months</a:t>
            </a:r>
            <a:endParaRPr lang="en-US" sz="3600" dirty="0"/>
          </a:p>
          <a:p>
            <a:pPr lvl="1"/>
            <a:r>
              <a:rPr lang="en-GB" dirty="0"/>
              <a:t>(&lt; 3 months: </a:t>
            </a:r>
            <a:r>
              <a:rPr lang="en-GB" dirty="0" smtClean="0"/>
              <a:t>visitor)</a:t>
            </a:r>
            <a:endParaRPr lang="en-US" sz="3600" dirty="0"/>
          </a:p>
          <a:p>
            <a:pPr marL="457200" lvl="1" indent="0">
              <a:buNone/>
            </a:pPr>
            <a:r>
              <a:rPr lang="en-GB" sz="1200" dirty="0" smtClean="0"/>
              <a:t>	United Nations (1998). </a:t>
            </a:r>
            <a:r>
              <a:rPr lang="en-GB" sz="1200" dirty="0" smtClean="0">
                <a:hlinkClick r:id="rId2"/>
              </a:rPr>
              <a:t>Recommendations </a:t>
            </a:r>
            <a:r>
              <a:rPr lang="en-GB" sz="1200" dirty="0">
                <a:hlinkClick r:id="rId2"/>
              </a:rPr>
              <a:t>on Statistics of International Migration, Revision </a:t>
            </a:r>
            <a:r>
              <a:rPr lang="en-GB" sz="1200" dirty="0" smtClean="0">
                <a:hlinkClick r:id="rId2"/>
              </a:rPr>
              <a:t>1</a:t>
            </a:r>
            <a:r>
              <a:rPr lang="en-GB" sz="1200" dirty="0" smtClean="0"/>
              <a:t/>
            </a:r>
            <a:br>
              <a:rPr lang="en-GB" sz="1200" dirty="0" smtClean="0"/>
            </a:br>
            <a:r>
              <a:rPr lang="en-GB" sz="1200" dirty="0" smtClean="0"/>
              <a:t>	</a:t>
            </a:r>
            <a:r>
              <a:rPr lang="en-GB" sz="1200" dirty="0" smtClean="0">
                <a:hlinkClick r:id="rId2"/>
              </a:rPr>
              <a:t>http</a:t>
            </a:r>
            <a:r>
              <a:rPr lang="en-GB" sz="1200" dirty="0">
                <a:hlinkClick r:id="rId2"/>
              </a:rPr>
              <a:t>://unstats.un.org/unsd/publication/SeriesM/seriesm_58rev1e.pdf</a:t>
            </a:r>
            <a:endParaRPr lang="en-US" sz="1200" dirty="0"/>
          </a:p>
          <a:p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989" y="4114800"/>
            <a:ext cx="1289811" cy="166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9232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Location of urban hotspots using mobile phone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72000"/>
          </a:xfrm>
        </p:spPr>
        <p:txBody>
          <a:bodyPr>
            <a:normAutofit fontScale="400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lvl="1" indent="0">
              <a:buNone/>
            </a:pPr>
            <a:r>
              <a:rPr lang="en-US" dirty="0" err="1" smtClean="0"/>
              <a:t>Louail</a:t>
            </a:r>
            <a:r>
              <a:rPr lang="en-US" dirty="0" smtClean="0"/>
              <a:t> et al </a:t>
            </a:r>
            <a:r>
              <a:rPr lang="en-US" dirty="0"/>
              <a:t>(2014). </a:t>
            </a:r>
            <a:r>
              <a:rPr lang="en-US" dirty="0">
                <a:hlinkClick r:id="rId2"/>
              </a:rPr>
              <a:t>From mobile phone data to the spatial structure of cities</a:t>
            </a:r>
            <a:r>
              <a:rPr lang="en-US" dirty="0"/>
              <a:t>. Sci. Rep., 4. </a:t>
            </a:r>
            <a:r>
              <a:rPr lang="en-US" dirty="0" err="1"/>
              <a:t>doi</a:t>
            </a:r>
            <a:r>
              <a:rPr lang="en-US" dirty="0"/>
              <a:t>: </a:t>
            </a:r>
            <a:r>
              <a:rPr lang="en-US" dirty="0" smtClean="0"/>
              <a:t>10.1038/srep05276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04" y="1295401"/>
            <a:ext cx="7579465" cy="410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8256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Mobility and </a:t>
            </a:r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social 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720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Analyze </a:t>
            </a:r>
            <a:r>
              <a:rPr lang="en-US" b="1" dirty="0"/>
              <a:t>communication patterns related to natural events and to man-made events relevant for monitoring of real-time migration flows </a:t>
            </a:r>
            <a:r>
              <a:rPr lang="en-US" dirty="0"/>
              <a:t>(</a:t>
            </a:r>
            <a:r>
              <a:rPr lang="en-US" dirty="0" err="1">
                <a:hlinkClick r:id="rId2"/>
              </a:rPr>
              <a:t>Neubauer</a:t>
            </a:r>
            <a:r>
              <a:rPr lang="en-US" dirty="0">
                <a:hlinkClick r:id="rId2"/>
              </a:rPr>
              <a:t>, 2015</a:t>
            </a:r>
            <a:r>
              <a:rPr lang="en-US" dirty="0"/>
              <a:t>) in daily number of geo-referenced Tweets in three Ukraine regions and Japan from Aug.-Oct. 2014 and in Egypt (</a:t>
            </a:r>
            <a:r>
              <a:rPr lang="en-US" dirty="0" err="1"/>
              <a:t>Neubauer</a:t>
            </a:r>
            <a:r>
              <a:rPr lang="en-US" dirty="0"/>
              <a:t>, 2014</a:t>
            </a:r>
            <a:r>
              <a:rPr lang="en-US" dirty="0" smtClean="0"/>
              <a:t>)</a:t>
            </a:r>
          </a:p>
          <a:p>
            <a:r>
              <a:rPr lang="en-US" dirty="0" smtClean="0"/>
              <a:t>Analyze </a:t>
            </a:r>
            <a:r>
              <a:rPr lang="en-US" b="1" dirty="0" smtClean="0"/>
              <a:t>global patterns of human mobility </a:t>
            </a:r>
            <a:r>
              <a:rPr lang="en-US" dirty="0" smtClean="0"/>
              <a:t>based on almost a billion tweets in 2012, and estimate international travels by country of residence (</a:t>
            </a:r>
            <a:r>
              <a:rPr lang="en-US" dirty="0" err="1" smtClean="0">
                <a:hlinkClick r:id="rId3"/>
              </a:rPr>
              <a:t>Hawelka</a:t>
            </a:r>
            <a:r>
              <a:rPr lang="en-US" dirty="0" smtClean="0">
                <a:hlinkClick r:id="rId3"/>
              </a:rPr>
              <a:t> et al. 2014</a:t>
            </a:r>
            <a:r>
              <a:rPr lang="en-US" dirty="0" smtClean="0"/>
              <a:t>) and </a:t>
            </a:r>
            <a:r>
              <a:rPr lang="en-US" dirty="0"/>
              <a:t>within and </a:t>
            </a:r>
            <a:r>
              <a:rPr lang="en-US" dirty="0" smtClean="0"/>
              <a:t>between cities in Australia using six </a:t>
            </a:r>
            <a:r>
              <a:rPr lang="en-US" dirty="0"/>
              <a:t>million geotagged </a:t>
            </a:r>
            <a:r>
              <a:rPr lang="en-US" dirty="0" smtClean="0"/>
              <a:t>tweets (</a:t>
            </a:r>
            <a:r>
              <a:rPr lang="en-US" dirty="0" err="1" smtClean="0">
                <a:hlinkClick r:id="rId4"/>
              </a:rPr>
              <a:t>Jurdak</a:t>
            </a:r>
            <a:r>
              <a:rPr lang="en-US" dirty="0">
                <a:hlinkClick r:id="rId4"/>
              </a:rPr>
              <a:t> </a:t>
            </a:r>
            <a:r>
              <a:rPr lang="en-US" dirty="0" smtClean="0">
                <a:hlinkClick r:id="rId4"/>
              </a:rPr>
              <a:t>et al. 2014</a:t>
            </a:r>
            <a:r>
              <a:rPr lang="en-US" dirty="0" smtClean="0"/>
              <a:t>)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8083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Mobility and social media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990600"/>
            <a:ext cx="8839200" cy="4000655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71500" y="5219855"/>
            <a:ext cx="8001000" cy="464256"/>
          </a:xfrm>
        </p:spPr>
        <p:txBody>
          <a:bodyPr>
            <a:noAutofit/>
          </a:bodyPr>
          <a:lstStyle/>
          <a:p>
            <a:pPr marL="57150" indent="0" fontAlgn="ctr">
              <a:buNone/>
            </a:pPr>
            <a:r>
              <a:rPr lang="en-US" sz="1400" dirty="0" err="1"/>
              <a:t>Hawelka</a:t>
            </a:r>
            <a:r>
              <a:rPr lang="en-US" sz="1400" dirty="0"/>
              <a:t>, B., </a:t>
            </a:r>
            <a:r>
              <a:rPr lang="en-US" sz="1400" dirty="0" err="1"/>
              <a:t>Sitko</a:t>
            </a:r>
            <a:r>
              <a:rPr lang="en-US" sz="1400" dirty="0"/>
              <a:t>, I., </a:t>
            </a:r>
            <a:r>
              <a:rPr lang="en-US" sz="1400" dirty="0" err="1"/>
              <a:t>Beinat</a:t>
            </a:r>
            <a:r>
              <a:rPr lang="en-US" sz="1400" dirty="0"/>
              <a:t>, E., </a:t>
            </a:r>
            <a:r>
              <a:rPr lang="en-US" sz="1400" dirty="0" err="1"/>
              <a:t>Sobolevsky</a:t>
            </a:r>
            <a:r>
              <a:rPr lang="en-US" sz="1400" dirty="0"/>
              <a:t>, S., </a:t>
            </a:r>
            <a:r>
              <a:rPr lang="en-US" sz="1400" dirty="0" err="1"/>
              <a:t>Kazakopoulos</a:t>
            </a:r>
            <a:r>
              <a:rPr lang="en-US" sz="1400" dirty="0"/>
              <a:t>, P., &amp; </a:t>
            </a:r>
            <a:r>
              <a:rPr lang="en-US" sz="1400" dirty="0" err="1"/>
              <a:t>Ratti</a:t>
            </a:r>
            <a:r>
              <a:rPr lang="en-US" sz="1400" dirty="0"/>
              <a:t>, C. (2014). </a:t>
            </a:r>
            <a:r>
              <a:rPr lang="en-US" sz="1400" dirty="0">
                <a:hlinkClick r:id="rId3"/>
              </a:rPr>
              <a:t>Geo-located Twitter as proxy for global mobility patterns</a:t>
            </a:r>
            <a:r>
              <a:rPr lang="en-US" sz="1400" dirty="0"/>
              <a:t>. Cartography and Geographic Information Science, 41(3), 260-271.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494177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Mobility and social 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5403144"/>
            <a:ext cx="8001000" cy="464256"/>
          </a:xfrm>
        </p:spPr>
        <p:txBody>
          <a:bodyPr>
            <a:noAutofit/>
          </a:bodyPr>
          <a:lstStyle/>
          <a:p>
            <a:pPr marL="57150" indent="0" fontAlgn="ctr">
              <a:buNone/>
            </a:pPr>
            <a:r>
              <a:rPr lang="en-US" sz="1400" dirty="0" err="1"/>
              <a:t>Hawelka</a:t>
            </a:r>
            <a:r>
              <a:rPr lang="en-US" sz="1400" dirty="0"/>
              <a:t>, B., </a:t>
            </a:r>
            <a:r>
              <a:rPr lang="en-US" sz="1400" dirty="0" err="1"/>
              <a:t>Sitko</a:t>
            </a:r>
            <a:r>
              <a:rPr lang="en-US" sz="1400" dirty="0"/>
              <a:t>, I., </a:t>
            </a:r>
            <a:r>
              <a:rPr lang="en-US" sz="1400" dirty="0" err="1"/>
              <a:t>Beinat</a:t>
            </a:r>
            <a:r>
              <a:rPr lang="en-US" sz="1400" dirty="0"/>
              <a:t>, E., </a:t>
            </a:r>
            <a:r>
              <a:rPr lang="en-US" sz="1400" dirty="0" err="1"/>
              <a:t>Sobolevsky</a:t>
            </a:r>
            <a:r>
              <a:rPr lang="en-US" sz="1400" dirty="0"/>
              <a:t>, S., </a:t>
            </a:r>
            <a:r>
              <a:rPr lang="en-US" sz="1400" dirty="0" err="1"/>
              <a:t>Kazakopoulos</a:t>
            </a:r>
            <a:r>
              <a:rPr lang="en-US" sz="1400" dirty="0"/>
              <a:t>, P., &amp; </a:t>
            </a:r>
            <a:r>
              <a:rPr lang="en-US" sz="1400" dirty="0" err="1"/>
              <a:t>Ratti</a:t>
            </a:r>
            <a:r>
              <a:rPr lang="en-US" sz="1400" dirty="0"/>
              <a:t>, C. (2014). </a:t>
            </a:r>
            <a:r>
              <a:rPr lang="en-US" sz="1400" dirty="0">
                <a:hlinkClick r:id="rId2"/>
              </a:rPr>
              <a:t>Geo-located Twitter as proxy for global mobility patterns</a:t>
            </a:r>
            <a:r>
              <a:rPr lang="en-US" sz="1400" dirty="0"/>
              <a:t>. Cartography and Geographic Information Science, 41(3), 260-271. </a:t>
            </a:r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790574"/>
            <a:ext cx="6324600" cy="461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1272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Mobility and social media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709636"/>
            <a:ext cx="3962400" cy="4693508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09600" y="5403144"/>
            <a:ext cx="8001000" cy="464256"/>
          </a:xfrm>
        </p:spPr>
        <p:txBody>
          <a:bodyPr>
            <a:noAutofit/>
          </a:bodyPr>
          <a:lstStyle/>
          <a:p>
            <a:pPr marL="57150" indent="0" fontAlgn="ctr">
              <a:buNone/>
            </a:pPr>
            <a:r>
              <a:rPr lang="en-US" sz="1400" dirty="0" err="1"/>
              <a:t>Hawelka</a:t>
            </a:r>
            <a:r>
              <a:rPr lang="en-US" sz="1400" dirty="0"/>
              <a:t>, B., </a:t>
            </a:r>
            <a:r>
              <a:rPr lang="en-US" sz="1400" dirty="0" err="1"/>
              <a:t>Sitko</a:t>
            </a:r>
            <a:r>
              <a:rPr lang="en-US" sz="1400" dirty="0"/>
              <a:t>, I., </a:t>
            </a:r>
            <a:r>
              <a:rPr lang="en-US" sz="1400" dirty="0" err="1"/>
              <a:t>Beinat</a:t>
            </a:r>
            <a:r>
              <a:rPr lang="en-US" sz="1400" dirty="0"/>
              <a:t>, E., </a:t>
            </a:r>
            <a:r>
              <a:rPr lang="en-US" sz="1400" dirty="0" err="1"/>
              <a:t>Sobolevsky</a:t>
            </a:r>
            <a:r>
              <a:rPr lang="en-US" sz="1400" dirty="0"/>
              <a:t>, S., </a:t>
            </a:r>
            <a:r>
              <a:rPr lang="en-US" sz="1400" dirty="0" err="1"/>
              <a:t>Kazakopoulos</a:t>
            </a:r>
            <a:r>
              <a:rPr lang="en-US" sz="1400" dirty="0"/>
              <a:t>, P., &amp; </a:t>
            </a:r>
            <a:r>
              <a:rPr lang="en-US" sz="1400" dirty="0" err="1"/>
              <a:t>Ratti</a:t>
            </a:r>
            <a:r>
              <a:rPr lang="en-US" sz="1400" dirty="0"/>
              <a:t>, C. (2014). </a:t>
            </a:r>
            <a:r>
              <a:rPr lang="en-US" sz="1400" dirty="0">
                <a:hlinkClick r:id="rId3"/>
              </a:rPr>
              <a:t>Geo-located Twitter as proxy for global mobility patterns</a:t>
            </a:r>
            <a:r>
              <a:rPr lang="en-US" sz="1400" dirty="0"/>
              <a:t>. Cartography and Geographic Information Science, 41(3), 260-271.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983521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Potential strength </a:t>
            </a:r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of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big </a:t>
            </a:r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029201"/>
          </a:xfrm>
        </p:spPr>
        <p:txBody>
          <a:bodyPr>
            <a:normAutofit fontScale="85000" lnSpcReduction="20000"/>
          </a:bodyPr>
          <a:lstStyle/>
          <a:p>
            <a:pPr marL="342900" lvl="1" indent="-342900" fontAlgn="ctr">
              <a:buFont typeface="Arial" panose="020B0604020202020204" pitchFamily="34" charset="0"/>
              <a:buChar char="•"/>
            </a:pPr>
            <a:r>
              <a:rPr lang="en-US" sz="3200" dirty="0"/>
              <a:t>Frequent and potential in real time or with short lag</a:t>
            </a:r>
          </a:p>
          <a:p>
            <a:pPr marL="342900" lvl="1" indent="-342900" fontAlgn="ctr">
              <a:buFont typeface="Arial" panose="020B0604020202020204" pitchFamily="34" charset="0"/>
              <a:buChar char="•"/>
            </a:pPr>
            <a:r>
              <a:rPr lang="en-US" sz="3200" dirty="0"/>
              <a:t>No cost or low cost</a:t>
            </a:r>
          </a:p>
          <a:p>
            <a:pPr marL="342900" lvl="1" indent="-342900" fontAlgn="ctr">
              <a:buFont typeface="Arial" panose="020B0604020202020204" pitchFamily="34" charset="0"/>
              <a:buChar char="•"/>
            </a:pPr>
            <a:r>
              <a:rPr lang="en-US" sz="3200" dirty="0"/>
              <a:t>Often </a:t>
            </a:r>
            <a:r>
              <a:rPr lang="en-US" sz="3200" dirty="0" err="1"/>
              <a:t>geolocated</a:t>
            </a:r>
            <a:endParaRPr lang="en-US" sz="3200" dirty="0"/>
          </a:p>
          <a:p>
            <a:pPr marL="342900" lvl="1" indent="-342900" fontAlgn="ctr">
              <a:buFont typeface="Arial" panose="020B0604020202020204" pitchFamily="34" charset="0"/>
              <a:buChar char="•"/>
            </a:pPr>
            <a:r>
              <a:rPr lang="en-US" sz="3200" dirty="0"/>
              <a:t>Usually with time stamp </a:t>
            </a:r>
          </a:p>
          <a:p>
            <a:pPr marL="342900" lvl="1" indent="-342900" fontAlgn="ctr">
              <a:buFont typeface="Arial" panose="020B0604020202020204" pitchFamily="34" charset="0"/>
              <a:buChar char="•"/>
            </a:pPr>
            <a:r>
              <a:rPr lang="en-US" sz="3200" dirty="0"/>
              <a:t>Potential / optional unique stable ID for matching / linking</a:t>
            </a:r>
          </a:p>
          <a:p>
            <a:pPr marL="342900" lvl="1" indent="-342900" fontAlgn="ctr">
              <a:buFont typeface="Arial" panose="020B0604020202020204" pitchFamily="34" charset="0"/>
              <a:buChar char="•"/>
            </a:pPr>
            <a:r>
              <a:rPr lang="en-US" sz="3200" dirty="0"/>
              <a:t>Potentially invaluable insights for longitudinal follow-up (including geolocation)</a:t>
            </a:r>
          </a:p>
          <a:p>
            <a:pPr marL="342900" lvl="1" indent="-342900" fontAlgn="ctr">
              <a:buFont typeface="Arial" panose="020B0604020202020204" pitchFamily="34" charset="0"/>
              <a:buChar char="•"/>
            </a:pPr>
            <a:r>
              <a:rPr lang="en-US" sz="3200" dirty="0"/>
              <a:t>Social interactions: ego-centric ties and full network</a:t>
            </a:r>
          </a:p>
          <a:p>
            <a:pPr marL="342900" lvl="1" indent="-342900" fontAlgn="ctr">
              <a:buFont typeface="Arial" panose="020B0604020202020204" pitchFamily="34" charset="0"/>
              <a:buChar char="•"/>
            </a:pPr>
            <a:r>
              <a:rPr lang="en-US" sz="3200" dirty="0"/>
              <a:t>Might allow to know more or collect info about life history and vital events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3200" dirty="0"/>
              <a:t>Any individual attributes linkable</a:t>
            </a:r>
            <a:r>
              <a:rPr lang="en-US" sz="3200" dirty="0" smtClean="0"/>
              <a:t>?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6200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Concerns/pending </a:t>
            </a:r>
            <a:r>
              <a:rPr lang="en-US" sz="4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issues</a:t>
            </a:r>
            <a:endParaRPr lang="en-US" sz="4000" b="1" dirty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02920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What kind of big data?</a:t>
            </a:r>
          </a:p>
          <a:p>
            <a:r>
              <a:rPr lang="en-US" dirty="0" smtClean="0"/>
              <a:t>For what purpose?</a:t>
            </a:r>
          </a:p>
          <a:p>
            <a:r>
              <a:rPr lang="en-US" dirty="0" smtClean="0"/>
              <a:t>Who has access to what kind of information?</a:t>
            </a:r>
          </a:p>
          <a:p>
            <a:r>
              <a:rPr lang="en-US" dirty="0"/>
              <a:t>Coverage/representativity and selection bias </a:t>
            </a:r>
            <a:r>
              <a:rPr lang="en-US" dirty="0" smtClean="0"/>
              <a:t>issues (i.e., who </a:t>
            </a:r>
            <a:r>
              <a:rPr lang="en-US" dirty="0"/>
              <a:t>is not </a:t>
            </a:r>
            <a:r>
              <a:rPr lang="en-US" dirty="0" smtClean="0"/>
              <a:t>counted)</a:t>
            </a:r>
          </a:p>
          <a:p>
            <a:r>
              <a:rPr lang="en-US" dirty="0" smtClean="0"/>
              <a:t>Potential issues </a:t>
            </a:r>
            <a:r>
              <a:rPr lang="en-US" dirty="0"/>
              <a:t>with multiple </a:t>
            </a:r>
            <a:r>
              <a:rPr lang="en-US" dirty="0" smtClean="0"/>
              <a:t>counts</a:t>
            </a:r>
          </a:p>
          <a:p>
            <a:r>
              <a:rPr lang="en-US" dirty="0"/>
              <a:t>Validation </a:t>
            </a:r>
            <a:r>
              <a:rPr lang="en-US" dirty="0" smtClean="0"/>
              <a:t>of results</a:t>
            </a:r>
          </a:p>
          <a:p>
            <a:r>
              <a:rPr lang="en-US" dirty="0"/>
              <a:t>Issue of comparability of information </a:t>
            </a:r>
            <a:r>
              <a:rPr lang="en-US" dirty="0" smtClean="0"/>
              <a:t>across </a:t>
            </a:r>
            <a:r>
              <a:rPr lang="en-US" dirty="0"/>
              <a:t>space and </a:t>
            </a:r>
            <a:r>
              <a:rPr lang="en-US" dirty="0" smtClean="0"/>
              <a:t>time</a:t>
            </a:r>
          </a:p>
          <a:p>
            <a:r>
              <a:rPr lang="en-US" dirty="0"/>
              <a:t>Transparency, accountability and </a:t>
            </a:r>
            <a:r>
              <a:rPr lang="en-US" dirty="0" smtClean="0"/>
              <a:t>replication</a:t>
            </a:r>
          </a:p>
          <a:p>
            <a:r>
              <a:rPr lang="en-US" dirty="0"/>
              <a:t>Individual rights, privacy and confidentiality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345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Autofit/>
          </a:bodyPr>
          <a:lstStyle/>
          <a:p>
            <a:r>
              <a:rPr lang="en-US" altLang="en-US" sz="4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Concept:</a:t>
            </a:r>
            <a:r>
              <a:rPr lang="en-GB" sz="4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 </a:t>
            </a:r>
            <a:r>
              <a:rPr lang="en-GB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international migration</a:t>
            </a:r>
            <a:endParaRPr lang="en-US" sz="4000" b="1" dirty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135563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Three key concepts related to </a:t>
            </a:r>
            <a:r>
              <a:rPr lang="en-GB" dirty="0" smtClean="0"/>
              <a:t>measuring </a:t>
            </a:r>
            <a:r>
              <a:rPr lang="en-GB" dirty="0"/>
              <a:t>international </a:t>
            </a:r>
            <a:r>
              <a:rPr lang="en-GB" dirty="0" smtClean="0"/>
              <a:t>migration and counting migrant stocks:</a:t>
            </a:r>
            <a:endParaRPr lang="en-US" dirty="0"/>
          </a:p>
          <a:p>
            <a:pPr lvl="1"/>
            <a:r>
              <a:rPr lang="en-GB" dirty="0"/>
              <a:t>country of birth</a:t>
            </a:r>
            <a:endParaRPr lang="en-US" dirty="0"/>
          </a:p>
          <a:p>
            <a:pPr lvl="1"/>
            <a:r>
              <a:rPr lang="en-GB" dirty="0"/>
              <a:t>country of citizenship</a:t>
            </a:r>
            <a:endParaRPr lang="en-US" dirty="0"/>
          </a:p>
          <a:p>
            <a:pPr lvl="1"/>
            <a:r>
              <a:rPr lang="en-GB" dirty="0"/>
              <a:t>country of residence 1 or 5 years ago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(</a:t>
            </a:r>
            <a:r>
              <a:rPr lang="en-GB" dirty="0"/>
              <a:t>or: year </a:t>
            </a:r>
            <a:r>
              <a:rPr lang="en-GB" dirty="0" smtClean="0"/>
              <a:t>of arrival)</a:t>
            </a:r>
            <a:endParaRPr lang="en-US" dirty="0"/>
          </a:p>
          <a:p>
            <a:pPr marL="0" indent="0">
              <a:buNone/>
            </a:pPr>
            <a:r>
              <a:rPr lang="en-US" sz="1200" dirty="0" smtClean="0"/>
              <a:t>United Nations (2014). </a:t>
            </a:r>
            <a:r>
              <a:rPr lang="en-US" sz="1200" dirty="0" smtClean="0">
                <a:hlinkClick r:id="rId2"/>
              </a:rPr>
              <a:t>Draft </a:t>
            </a:r>
            <a:r>
              <a:rPr lang="en-US" sz="1200" dirty="0">
                <a:hlinkClick r:id="rId2"/>
              </a:rPr>
              <a:t>Principles and Recommendations for Population and Housing Censuses, 2020 round (Revision 3)</a:t>
            </a:r>
            <a:r>
              <a:rPr lang="en-US" sz="1200" dirty="0"/>
              <a:t> </a:t>
            </a:r>
            <a:r>
              <a:rPr lang="en-US" sz="1200" dirty="0" smtClean="0">
                <a:hlinkClick r:id="rId2"/>
              </a:rPr>
              <a:t>http</a:t>
            </a:r>
            <a:r>
              <a:rPr lang="en-US" sz="1200" dirty="0">
                <a:hlinkClick r:id="rId2"/>
              </a:rPr>
              <a:t>://</a:t>
            </a:r>
            <a:r>
              <a:rPr lang="en-US" sz="1200" dirty="0" smtClean="0">
                <a:hlinkClick r:id="rId2"/>
              </a:rPr>
              <a:t>unstats.un.org/unsd/demographic/meetings/egm/NewYork/2014/P&amp;R_Revision3.pdf</a:t>
            </a:r>
            <a:endParaRPr lang="en-US" sz="1200" dirty="0" smtClean="0"/>
          </a:p>
          <a:p>
            <a:r>
              <a:rPr lang="en-GB" dirty="0"/>
              <a:t>Question: can 'big data' assist us in (better) measuring international migrant stocks or international migration flows?</a:t>
            </a:r>
            <a:endParaRPr lang="en-US" dirty="0"/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2428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Autofit/>
          </a:bodyPr>
          <a:lstStyle/>
          <a:p>
            <a:r>
              <a:rPr lang="en-US" altLang="en-US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Definition:</a:t>
            </a:r>
            <a:r>
              <a:rPr lang="en-GB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 </a:t>
            </a:r>
            <a:r>
              <a:rPr lang="en-GB" sz="4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spatial mobility</a:t>
            </a:r>
            <a:endParaRPr lang="en-US" sz="4000" b="1" dirty="0">
              <a:solidFill>
                <a:schemeClr val="tx2">
                  <a:lumMod val="60000"/>
                  <a:lumOff val="40000"/>
                </a:schemeClr>
              </a:solidFill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135563"/>
          </a:xfrm>
        </p:spPr>
        <p:txBody>
          <a:bodyPr>
            <a:normAutofit/>
          </a:bodyPr>
          <a:lstStyle/>
          <a:p>
            <a:r>
              <a:rPr lang="en-US" dirty="0" smtClean="0"/>
              <a:t>Short-term internal or international </a:t>
            </a:r>
            <a:r>
              <a:rPr lang="en-US" dirty="0"/>
              <a:t>movements of people </a:t>
            </a:r>
            <a:r>
              <a:rPr lang="en-US" dirty="0" smtClean="0"/>
              <a:t>for almost any purposes</a:t>
            </a:r>
          </a:p>
          <a:p>
            <a:pPr lvl="1"/>
            <a:r>
              <a:rPr lang="en-US" b="1" dirty="0" smtClean="0"/>
              <a:t>Variable duration</a:t>
            </a:r>
            <a:r>
              <a:rPr lang="en-US" dirty="0" smtClean="0"/>
              <a:t>: within a day or several years</a:t>
            </a:r>
          </a:p>
          <a:p>
            <a:pPr lvl="1"/>
            <a:r>
              <a:rPr lang="en-US" b="1" dirty="0" smtClean="0"/>
              <a:t>Variable distance</a:t>
            </a:r>
            <a:r>
              <a:rPr lang="en-US" dirty="0" smtClean="0"/>
              <a:t>: local, domestic or international</a:t>
            </a:r>
          </a:p>
          <a:p>
            <a:pPr lvl="1"/>
            <a:r>
              <a:rPr lang="en-US" b="1" dirty="0" smtClean="0"/>
              <a:t>Variable purpose:</a:t>
            </a:r>
            <a:r>
              <a:rPr lang="en-US" dirty="0" smtClean="0"/>
              <a:t> </a:t>
            </a:r>
            <a:r>
              <a:rPr lang="en-US" dirty="0"/>
              <a:t>including daily commuting patterns, recreation, holiday, tourism, visits to friends and relatives, business, medical treatment or religious pilgrimage</a:t>
            </a:r>
          </a:p>
        </p:txBody>
      </p:sp>
    </p:spTree>
    <p:extLst>
      <p:ext uri="{BB962C8B-B14F-4D97-AF65-F5344CB8AC3E}">
        <p14:creationId xmlns:p14="http://schemas.microsoft.com/office/powerpoint/2010/main" val="1717993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Definition and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>
            <a:normAutofit/>
          </a:bodyPr>
          <a:lstStyle/>
          <a:p>
            <a:pPr lvl="0"/>
            <a:r>
              <a:rPr lang="en-GB" b="1" dirty="0" smtClean="0"/>
              <a:t>What </a:t>
            </a:r>
            <a:r>
              <a:rPr lang="en-GB" b="1" dirty="0"/>
              <a:t>type of migration data</a:t>
            </a:r>
            <a:r>
              <a:rPr lang="en-GB" dirty="0" smtClean="0"/>
              <a:t>: stocks and flows, overall or breakdown by origin and destination</a:t>
            </a:r>
            <a:endParaRPr lang="en-US" dirty="0"/>
          </a:p>
          <a:p>
            <a:r>
              <a:rPr lang="en-GB" b="1" dirty="0"/>
              <a:t>Unit of analysis</a:t>
            </a:r>
            <a:r>
              <a:rPr lang="en-GB" dirty="0"/>
              <a:t>: i.e., aggregate or individual-level</a:t>
            </a:r>
            <a:endParaRPr lang="en-US" dirty="0"/>
          </a:p>
          <a:p>
            <a:pPr lvl="0"/>
            <a:r>
              <a:rPr lang="en-GB" b="1" dirty="0" smtClean="0"/>
              <a:t>Spatial </a:t>
            </a:r>
            <a:r>
              <a:rPr lang="en-GB" b="1" dirty="0"/>
              <a:t>resolution</a:t>
            </a:r>
            <a:r>
              <a:rPr lang="en-GB" dirty="0"/>
              <a:t>: at what geographical scale</a:t>
            </a:r>
            <a:endParaRPr lang="en-US" dirty="0"/>
          </a:p>
          <a:p>
            <a:pPr lvl="0"/>
            <a:r>
              <a:rPr lang="en-GB" b="1" dirty="0"/>
              <a:t>Temporal resolution</a:t>
            </a:r>
            <a:r>
              <a:rPr lang="en-GB" dirty="0"/>
              <a:t>: at what frequency or time interval</a:t>
            </a:r>
            <a:endParaRPr lang="en-US" dirty="0"/>
          </a:p>
          <a:p>
            <a:pPr lvl="0"/>
            <a:r>
              <a:rPr lang="en-GB" b="1" dirty="0"/>
              <a:t>Attributes and characteristics </a:t>
            </a:r>
            <a:r>
              <a:rPr lang="en-GB" dirty="0"/>
              <a:t>of migrants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175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M</a:t>
            </a:r>
            <a:r>
              <a:rPr lang="en-GB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ajor</a:t>
            </a:r>
            <a:r>
              <a:rPr lang="en-GB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 </a:t>
            </a:r>
            <a:r>
              <a:rPr lang="en-GB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international migration </a:t>
            </a:r>
            <a:r>
              <a:rPr lang="en-GB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topics and policy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72000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GB" dirty="0"/>
              <a:t>Transnational migrations</a:t>
            </a:r>
            <a:endParaRPr lang="en-US" dirty="0"/>
          </a:p>
          <a:p>
            <a:pPr lvl="0"/>
            <a:r>
              <a:rPr lang="en-GB" dirty="0"/>
              <a:t>Family </a:t>
            </a:r>
            <a:r>
              <a:rPr lang="en-GB" dirty="0" smtClean="0"/>
              <a:t>migrations and reunification</a:t>
            </a:r>
            <a:endParaRPr lang="en-US" dirty="0"/>
          </a:p>
          <a:p>
            <a:pPr lvl="0"/>
            <a:r>
              <a:rPr lang="en-GB" dirty="0" smtClean="0"/>
              <a:t>Labour migrations</a:t>
            </a:r>
          </a:p>
          <a:p>
            <a:pPr lvl="0"/>
            <a:r>
              <a:rPr lang="en-GB" dirty="0" smtClean="0"/>
              <a:t>Students</a:t>
            </a:r>
          </a:p>
          <a:p>
            <a:pPr lvl="0"/>
            <a:r>
              <a:rPr lang="en-GB" dirty="0" smtClean="0"/>
              <a:t>Retirees</a:t>
            </a:r>
            <a:endParaRPr lang="en-US" dirty="0"/>
          </a:p>
          <a:p>
            <a:pPr lvl="0"/>
            <a:r>
              <a:rPr lang="en-GB" dirty="0"/>
              <a:t>Refugees</a:t>
            </a:r>
            <a:endParaRPr lang="en-US" dirty="0"/>
          </a:p>
          <a:p>
            <a:pPr lvl="0"/>
            <a:r>
              <a:rPr lang="en-GB" dirty="0" smtClean="0"/>
              <a:t>Remittances and financial transactions</a:t>
            </a:r>
            <a:endParaRPr lang="en-US" dirty="0"/>
          </a:p>
          <a:p>
            <a:pPr lvl="0"/>
            <a:r>
              <a:rPr lang="en-GB" dirty="0" smtClean="0"/>
              <a:t>Humanitarian </a:t>
            </a:r>
            <a:r>
              <a:rPr lang="en-GB" dirty="0"/>
              <a:t>crises/ forced </a:t>
            </a:r>
            <a:r>
              <a:rPr lang="en-GB" dirty="0" smtClean="0"/>
              <a:t>displacements</a:t>
            </a:r>
          </a:p>
          <a:p>
            <a:pPr lvl="0"/>
            <a:r>
              <a:rPr lang="en-GB" dirty="0" smtClean="0"/>
              <a:t>Human trafficking, migrant </a:t>
            </a:r>
            <a:r>
              <a:rPr lang="en-GB" dirty="0"/>
              <a:t>smuggling</a:t>
            </a:r>
            <a:r>
              <a:rPr lang="en-GB" dirty="0" smtClean="0"/>
              <a:t> and criminal activities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038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What kind of </a:t>
            </a:r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“big data”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534400" cy="5181600"/>
          </a:xfrm>
        </p:spPr>
        <p:txBody>
          <a:bodyPr>
            <a:normAutofit fontScale="77500" lnSpcReduction="20000"/>
          </a:bodyPr>
          <a:lstStyle/>
          <a:p>
            <a:pPr lvl="1" fontAlgn="ctr"/>
            <a:r>
              <a:rPr lang="en-US" dirty="0"/>
              <a:t>Automatically collected</a:t>
            </a:r>
            <a:endParaRPr lang="en-US" sz="3200" dirty="0"/>
          </a:p>
          <a:p>
            <a:pPr lvl="1" fontAlgn="ctr"/>
            <a:r>
              <a:rPr lang="en-US" dirty="0"/>
              <a:t>Byproduct of another activity, digital crumbs, "passively" generated</a:t>
            </a:r>
            <a:endParaRPr lang="en-US" sz="3200" dirty="0"/>
          </a:p>
          <a:p>
            <a:pPr lvl="1" fontAlgn="ctr"/>
            <a:r>
              <a:rPr lang="en-US" dirty="0"/>
              <a:t>Digitally generated through transactions online ("crumbs"), active/passive sensor monitoring/recording</a:t>
            </a:r>
            <a:endParaRPr lang="en-US" sz="3200" dirty="0"/>
          </a:p>
          <a:p>
            <a:pPr lvl="1" fontAlgn="ctr"/>
            <a:r>
              <a:rPr lang="en-US" dirty="0"/>
              <a:t>Velocity/volume… (variety)</a:t>
            </a:r>
            <a:endParaRPr lang="en-US" sz="3200" dirty="0"/>
          </a:p>
          <a:p>
            <a:pPr lvl="1" fontAlgn="ctr"/>
            <a:r>
              <a:rPr lang="en-US" dirty="0"/>
              <a:t>Geographically or temporally </a:t>
            </a:r>
            <a:r>
              <a:rPr lang="en-US" dirty="0" err="1"/>
              <a:t>trackable</a:t>
            </a:r>
            <a:r>
              <a:rPr lang="en-US" dirty="0"/>
              <a:t> – e.g. mobile phone location data or call duration time</a:t>
            </a:r>
            <a:r>
              <a:rPr lang="en-US" dirty="0" smtClean="0"/>
              <a:t>.</a:t>
            </a:r>
            <a:endParaRPr lang="en-US" sz="3200" dirty="0"/>
          </a:p>
          <a:p>
            <a:pPr lvl="1" fontAlgn="ctr"/>
            <a:r>
              <a:rPr lang="en-US" dirty="0"/>
              <a:t>Potentially continuously </a:t>
            </a:r>
            <a:r>
              <a:rPr lang="en-US" dirty="0" err="1"/>
              <a:t>analysed</a:t>
            </a:r>
            <a:r>
              <a:rPr lang="en-US" dirty="0"/>
              <a:t> - in "real time" or not for "reality mining" (UN Global Pulse (2012) </a:t>
            </a:r>
            <a:r>
              <a:rPr lang="en-US" dirty="0">
                <a:hlinkClick r:id="rId2"/>
              </a:rPr>
              <a:t>Big data for development: challenges &amp; opportunities</a:t>
            </a:r>
            <a:r>
              <a:rPr lang="en-US" dirty="0"/>
              <a:t>, p.18):</a:t>
            </a:r>
            <a:endParaRPr lang="en-US" sz="3200" dirty="0"/>
          </a:p>
          <a:p>
            <a:pPr lvl="2" fontAlgn="ctr"/>
            <a:r>
              <a:rPr lang="en-US" dirty="0"/>
              <a:t>“Continuous data analysis over streaming data” (e.g., online prices, GPS &amp; optimal routing)</a:t>
            </a:r>
            <a:endParaRPr lang="en-US" sz="2800" dirty="0"/>
          </a:p>
          <a:p>
            <a:pPr lvl="2" fontAlgn="ctr"/>
            <a:r>
              <a:rPr lang="en-US" dirty="0"/>
              <a:t>“Online digestion of semi-structured data and unstructured ones” (e.g., news, reviews, blogs, tweets)</a:t>
            </a:r>
            <a:endParaRPr lang="en-US" sz="2800" dirty="0"/>
          </a:p>
          <a:p>
            <a:pPr lvl="2" fontAlgn="ctr"/>
            <a:r>
              <a:rPr lang="en-US" dirty="0"/>
              <a:t>“Real-time correlation of streaming data (fast stream) with slowly </a:t>
            </a:r>
            <a:r>
              <a:rPr lang="en-US" dirty="0" smtClean="0"/>
              <a:t>accessible historical </a:t>
            </a:r>
            <a:r>
              <a:rPr lang="en-US" dirty="0"/>
              <a:t>data repositories.”</a:t>
            </a:r>
            <a:endParaRPr lang="en-US" sz="36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05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"/>
          </a:xfrm>
        </p:spPr>
        <p:txBody>
          <a:bodyPr>
            <a:normAutofit/>
          </a:bodyPr>
          <a:lstStyle/>
          <a:p>
            <a:r>
              <a:rPr lang="en-US" sz="3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Big Data: UN </a:t>
            </a:r>
            <a:r>
              <a:rPr lang="en-US" sz="3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Global Pulse </a:t>
            </a:r>
            <a:r>
              <a:rPr lang="en-US" sz="3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</a:rPr>
              <a:t>taxonomy*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609600"/>
            <a:ext cx="8686800" cy="5334000"/>
          </a:xfrm>
        </p:spPr>
        <p:txBody>
          <a:bodyPr>
            <a:normAutofit fontScale="92500" lnSpcReduction="10000"/>
          </a:bodyPr>
          <a:lstStyle/>
          <a:p>
            <a:pPr marL="0" lvl="1" indent="0">
              <a:buNone/>
            </a:pPr>
            <a:r>
              <a:rPr lang="en-US" sz="1400" b="1" dirty="0" smtClean="0"/>
              <a:t>1. Data Exhaust: </a:t>
            </a:r>
            <a:r>
              <a:rPr lang="en-US" sz="1400" dirty="0" smtClean="0"/>
              <a:t>digital </a:t>
            </a:r>
            <a:r>
              <a:rPr lang="en-US" sz="1400" dirty="0"/>
              <a:t>services create networked sensors of human </a:t>
            </a:r>
            <a:r>
              <a:rPr lang="en-US" sz="1400" dirty="0" smtClean="0"/>
              <a:t>behavior.</a:t>
            </a:r>
            <a:endParaRPr lang="en-US" sz="1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400" dirty="0" smtClean="0"/>
              <a:t>Passively </a:t>
            </a:r>
            <a:r>
              <a:rPr lang="en-US" sz="1400" dirty="0"/>
              <a:t>collected transactional data from people’s use of digital </a:t>
            </a:r>
            <a:r>
              <a:rPr lang="en-US" sz="1400" dirty="0" smtClean="0"/>
              <a:t>services</a:t>
            </a:r>
          </a:p>
          <a:p>
            <a:pPr lvl="1"/>
            <a:r>
              <a:rPr lang="en-US" sz="1200" u="sng" dirty="0" smtClean="0">
                <a:solidFill>
                  <a:srgbClr val="FF0000"/>
                </a:solidFill>
              </a:rPr>
              <a:t>Mobile </a:t>
            </a:r>
            <a:r>
              <a:rPr lang="en-US" sz="1200" u="sng" dirty="0">
                <a:solidFill>
                  <a:srgbClr val="FF0000"/>
                </a:solidFill>
              </a:rPr>
              <a:t>phones</a:t>
            </a:r>
            <a:r>
              <a:rPr lang="en-US" sz="1200" dirty="0">
                <a:solidFill>
                  <a:srgbClr val="FF0000"/>
                </a:solidFill>
              </a:rPr>
              <a:t>: Call </a:t>
            </a:r>
            <a:r>
              <a:rPr lang="en-US" sz="1200" dirty="0" smtClean="0">
                <a:solidFill>
                  <a:srgbClr val="FF0000"/>
                </a:solidFill>
              </a:rPr>
              <a:t>Detail </a:t>
            </a:r>
            <a:r>
              <a:rPr lang="en-US" sz="1200" dirty="0">
                <a:solidFill>
                  <a:srgbClr val="FF0000"/>
                </a:solidFill>
              </a:rPr>
              <a:t>Records (CDR) from mobile phones - i.e. log of calls for billing purpose with basic metadata </a:t>
            </a:r>
          </a:p>
          <a:p>
            <a:pPr lvl="1"/>
            <a:r>
              <a:rPr lang="en-US" sz="1200" u="sng" dirty="0">
                <a:solidFill>
                  <a:srgbClr val="FF0000"/>
                </a:solidFill>
              </a:rPr>
              <a:t>Purchases</a:t>
            </a:r>
            <a:r>
              <a:rPr lang="en-US" sz="1200" dirty="0">
                <a:solidFill>
                  <a:srgbClr val="FF0000"/>
                </a:solidFill>
              </a:rPr>
              <a:t> (in-store and online credit cards) and </a:t>
            </a:r>
            <a:r>
              <a:rPr lang="en-US" sz="1200" u="sng" dirty="0">
                <a:solidFill>
                  <a:srgbClr val="FF0000"/>
                </a:solidFill>
              </a:rPr>
              <a:t>financial transfers</a:t>
            </a:r>
          </a:p>
          <a:p>
            <a:pPr lvl="1"/>
            <a:r>
              <a:rPr lang="en-US" sz="1200" u="sng" dirty="0">
                <a:solidFill>
                  <a:srgbClr val="FF0000"/>
                </a:solidFill>
              </a:rPr>
              <a:t>Web searches</a:t>
            </a:r>
            <a:r>
              <a:rPr lang="en-US" sz="1200" dirty="0">
                <a:solidFill>
                  <a:srgbClr val="FF0000"/>
                </a:solidFill>
              </a:rPr>
              <a:t>, and search engines trends and analytics --" Google flu"-style</a:t>
            </a:r>
          </a:p>
          <a:p>
            <a:pPr lvl="1"/>
            <a:r>
              <a:rPr lang="en-US" sz="1200" u="sng" dirty="0" smtClean="0">
                <a:solidFill>
                  <a:srgbClr val="FF0000"/>
                </a:solidFill>
              </a:rPr>
              <a:t>Geolocation</a:t>
            </a:r>
            <a:r>
              <a:rPr lang="en-US" sz="1200" dirty="0" smtClean="0">
                <a:solidFill>
                  <a:srgbClr val="FF0000"/>
                </a:solidFill>
              </a:rPr>
              <a:t> and all </a:t>
            </a:r>
            <a:r>
              <a:rPr lang="en-US" sz="1200" dirty="0">
                <a:solidFill>
                  <a:srgbClr val="FF0000"/>
                </a:solidFill>
              </a:rPr>
              <a:t>kind of </a:t>
            </a:r>
            <a:r>
              <a:rPr lang="en-US" sz="1200" u="sng" dirty="0">
                <a:solidFill>
                  <a:srgbClr val="FF0000"/>
                </a:solidFill>
              </a:rPr>
              <a:t>individual / personal / local sensors</a:t>
            </a:r>
            <a:r>
              <a:rPr lang="en-US" sz="1200" dirty="0"/>
              <a:t> on </a:t>
            </a:r>
            <a:r>
              <a:rPr lang="en-US" sz="1200" dirty="0" smtClean="0"/>
              <a:t>computers, phone</a:t>
            </a:r>
            <a:r>
              <a:rPr lang="en-US" sz="1200" dirty="0"/>
              <a:t>, watch, bracelet, necklace, </a:t>
            </a:r>
            <a:r>
              <a:rPr lang="en-US" sz="1200" dirty="0" err="1"/>
              <a:t>etc</a:t>
            </a:r>
            <a:r>
              <a:rPr lang="en-US" sz="1200" dirty="0"/>
              <a:t> + motion/sound/photo/video capturing / processing, </a:t>
            </a:r>
            <a:r>
              <a:rPr lang="en-US" sz="1200" dirty="0" err="1"/>
              <a:t>etc</a:t>
            </a:r>
            <a:endParaRPr lang="en-US" sz="12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400" dirty="0" smtClean="0"/>
              <a:t>Operational </a:t>
            </a:r>
            <a:r>
              <a:rPr lang="en-US" sz="1400" dirty="0"/>
              <a:t>metrics and other real-time data collected by UN agencies, NGOs and other aid </a:t>
            </a:r>
            <a:r>
              <a:rPr lang="en-US" sz="1400" dirty="0" err="1"/>
              <a:t>organisations</a:t>
            </a:r>
            <a:r>
              <a:rPr lang="en-US" sz="1400" dirty="0"/>
              <a:t> to monitor their projects and </a:t>
            </a:r>
            <a:r>
              <a:rPr lang="en-US" sz="1400" dirty="0" err="1" smtClean="0"/>
              <a:t>programmes</a:t>
            </a:r>
            <a:r>
              <a:rPr lang="en-US" sz="1400" dirty="0" smtClean="0"/>
              <a:t>: e.g</a:t>
            </a:r>
            <a:r>
              <a:rPr lang="en-US" sz="1400" dirty="0"/>
              <a:t>. stock levels, school </a:t>
            </a:r>
            <a:r>
              <a:rPr lang="en-US" sz="1400" dirty="0" smtClean="0"/>
              <a:t>attendance, IDP &amp; refugee registration, etc.</a:t>
            </a:r>
          </a:p>
          <a:p>
            <a:pPr marL="0" indent="0">
              <a:buNone/>
            </a:pPr>
            <a:r>
              <a:rPr lang="en-US" sz="1400" b="1" dirty="0" smtClean="0"/>
              <a:t>2. Online </a:t>
            </a:r>
            <a:r>
              <a:rPr lang="en-US" sz="1400" b="1" dirty="0"/>
              <a:t>Information </a:t>
            </a:r>
            <a:r>
              <a:rPr lang="en-US" sz="1400" dirty="0" smtClean="0"/>
              <a:t>– web </a:t>
            </a:r>
            <a:r>
              <a:rPr lang="en-US" sz="1400" dirty="0"/>
              <a:t>usage and content as a sensor of human intent, sentiments, perceptions, and want</a:t>
            </a:r>
            <a:r>
              <a:rPr lang="en-US" sz="1400" dirty="0" smtClean="0"/>
              <a:t>.</a:t>
            </a:r>
          </a:p>
          <a:p>
            <a:r>
              <a:rPr lang="en-US" sz="1400" u="sng" dirty="0" smtClean="0">
                <a:solidFill>
                  <a:srgbClr val="FF0000"/>
                </a:solidFill>
              </a:rPr>
              <a:t>Web </a:t>
            </a:r>
            <a:r>
              <a:rPr lang="en-US" sz="1400" u="sng" dirty="0">
                <a:solidFill>
                  <a:srgbClr val="FF0000"/>
                </a:solidFill>
              </a:rPr>
              <a:t>content</a:t>
            </a:r>
            <a:r>
              <a:rPr lang="en-US" sz="1400" dirty="0">
                <a:solidFill>
                  <a:srgbClr val="FF0000"/>
                </a:solidFill>
              </a:rPr>
              <a:t> such as news media, news articles obituaries, e-commerce, job postings, bibliographic databases, online full-text libraries</a:t>
            </a:r>
          </a:p>
          <a:p>
            <a:r>
              <a:rPr lang="en-US" sz="1400" u="sng" dirty="0" smtClean="0">
                <a:solidFill>
                  <a:srgbClr val="FF0000"/>
                </a:solidFill>
              </a:rPr>
              <a:t>Social </a:t>
            </a:r>
            <a:r>
              <a:rPr lang="en-US" sz="1400" u="sng" dirty="0">
                <a:solidFill>
                  <a:srgbClr val="FF0000"/>
                </a:solidFill>
              </a:rPr>
              <a:t>media</a:t>
            </a:r>
            <a:r>
              <a:rPr lang="en-US" sz="1400" dirty="0">
                <a:solidFill>
                  <a:srgbClr val="FF0000"/>
                </a:solidFill>
              </a:rPr>
              <a:t> interactions (e.g. blogs, Twitter) and social media bulk contents</a:t>
            </a:r>
          </a:p>
          <a:p>
            <a:r>
              <a:rPr lang="en-US" sz="1400" dirty="0"/>
              <a:t>Web scrapping from open public online contents (web sites, Instagram, …, text/photo/audio/video processing and pattern recognition, feature extraction, etc.)</a:t>
            </a:r>
          </a:p>
          <a:p>
            <a:pPr marL="0" indent="0">
              <a:buNone/>
            </a:pPr>
            <a:r>
              <a:rPr lang="en-US" sz="1400" b="1" dirty="0" smtClean="0"/>
              <a:t>3. Physical </a:t>
            </a:r>
            <a:r>
              <a:rPr lang="en-US" sz="1400" b="1" dirty="0"/>
              <a:t>Sensors</a:t>
            </a:r>
            <a:r>
              <a:rPr lang="en-US" sz="1400" dirty="0"/>
              <a:t> </a:t>
            </a:r>
            <a:r>
              <a:rPr lang="en-US" sz="1400" dirty="0" smtClean="0"/>
              <a:t>– focuses </a:t>
            </a:r>
            <a:r>
              <a:rPr lang="en-US" sz="1400" dirty="0"/>
              <a:t>on remote sensing of changes in human </a:t>
            </a:r>
            <a:r>
              <a:rPr lang="en-US" sz="1400" dirty="0" smtClean="0"/>
              <a:t>activity.</a:t>
            </a:r>
          </a:p>
          <a:p>
            <a:r>
              <a:rPr lang="en-US" sz="1400" dirty="0"/>
              <a:t>Remote sensing, weather data + astronomical + earth science </a:t>
            </a:r>
            <a:r>
              <a:rPr lang="en-US" sz="1400" dirty="0" smtClean="0"/>
              <a:t>data: land use, urban </a:t>
            </a:r>
            <a:r>
              <a:rPr lang="en-US" sz="1400" dirty="0"/>
              <a:t>development and topographic changes, </a:t>
            </a:r>
            <a:r>
              <a:rPr lang="en-US" sz="1400" dirty="0" err="1" smtClean="0"/>
              <a:t>etc</a:t>
            </a:r>
            <a:endParaRPr lang="en-US" sz="1400" dirty="0" smtClean="0"/>
          </a:p>
          <a:p>
            <a:r>
              <a:rPr lang="en-US" sz="1400" dirty="0" smtClean="0"/>
              <a:t>Scanned </a:t>
            </a:r>
            <a:r>
              <a:rPr lang="en-US" sz="1400" dirty="0"/>
              <a:t>or image/audio/video recording/transmission/processing + new personal sensors (watch, bracelets, phones, etc.) + home sensors, environmental sensors for pollution, </a:t>
            </a:r>
            <a:r>
              <a:rPr lang="en-US" sz="1400" dirty="0" smtClean="0"/>
              <a:t>etc.</a:t>
            </a:r>
          </a:p>
          <a:p>
            <a:pPr marL="0" indent="0">
              <a:buNone/>
            </a:pPr>
            <a:r>
              <a:rPr lang="en-US" sz="1400" b="1" dirty="0" smtClean="0"/>
              <a:t>4. Citizen Reporting or Crowd-sourced Data</a:t>
            </a:r>
            <a:r>
              <a:rPr lang="en-US" sz="1400" dirty="0" smtClean="0"/>
              <a:t> – </a:t>
            </a:r>
            <a:r>
              <a:rPr lang="en-US" sz="1400" dirty="0" smtClean="0">
                <a:solidFill>
                  <a:srgbClr val="FF0000"/>
                </a:solidFill>
              </a:rPr>
              <a:t>Information actively produced or submitted by citizens through mobile phone-based surveys, hotlines, user-generated maps, </a:t>
            </a:r>
            <a:r>
              <a:rPr lang="en-US" sz="1400" dirty="0" err="1" smtClean="0">
                <a:solidFill>
                  <a:srgbClr val="FF0000"/>
                </a:solidFill>
              </a:rPr>
              <a:t>etc</a:t>
            </a:r>
            <a:r>
              <a:rPr lang="en-US" sz="1400" dirty="0" smtClean="0"/>
              <a:t>; While not passively produced, this is a key information source for verification and feedback</a:t>
            </a:r>
          </a:p>
          <a:p>
            <a:pPr marL="0" indent="0">
              <a:buNone/>
            </a:pPr>
            <a:r>
              <a:rPr lang="en-US" sz="1400" b="1" dirty="0" smtClean="0"/>
              <a:t>5. [UNPD: Simulated probabilistic data and agent-based simulations]</a:t>
            </a:r>
            <a:r>
              <a:rPr lang="en-US" sz="1400" dirty="0" smtClean="0"/>
              <a:t> – including probabilistic estimations and/or projections with thousands of trajectories, parameters, and multidimensional data arrays (e.g., indicator, location, time, age, sex, etc.)</a:t>
            </a:r>
            <a:br>
              <a:rPr lang="en-US" sz="1400" dirty="0" smtClean="0"/>
            </a:br>
            <a:endParaRPr lang="en-US" sz="1400" dirty="0" smtClean="0"/>
          </a:p>
          <a:p>
            <a:pPr marL="0" indent="0">
              <a:buNone/>
            </a:pPr>
            <a:r>
              <a:rPr lang="en-US" sz="1000" dirty="0" smtClean="0"/>
              <a:t>(*) Big data for development: challenges &amp; opportunities, p.16 </a:t>
            </a:r>
            <a:r>
              <a:rPr lang="en-US" sz="1000" u="sng" dirty="0" smtClean="0">
                <a:hlinkClick r:id="rId2"/>
              </a:rPr>
              <a:t>http://www.unglobalpulse.org/sites/default/files/BigDataforDevelopment-UNGlobalPulseJune2012.pdf</a:t>
            </a:r>
            <a:endParaRPr lang="en-US" sz="1100" dirty="0" smtClean="0"/>
          </a:p>
          <a:p>
            <a:pPr marL="0" indent="0"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52906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9353</TotalTime>
  <Words>3077</Words>
  <Application>Microsoft Macintosh PowerPoint</Application>
  <PresentationFormat>On-screen Show (4:3)</PresentationFormat>
  <Paragraphs>317</Paragraphs>
  <Slides>36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PowerPoint Presentation</vt:lpstr>
      <vt:lpstr>PowerPoint Presentation</vt:lpstr>
      <vt:lpstr>Definition: international migration</vt:lpstr>
      <vt:lpstr>Concept: international migration</vt:lpstr>
      <vt:lpstr>Definition: spatial mobility</vt:lpstr>
      <vt:lpstr>Definition and concepts</vt:lpstr>
      <vt:lpstr>Major international migration topics and policy issues</vt:lpstr>
      <vt:lpstr>What kind of “big data”</vt:lpstr>
      <vt:lpstr>Big Data: UN Global Pulse taxonomy*</vt:lpstr>
      <vt:lpstr>PowerPoint Presentation</vt:lpstr>
      <vt:lpstr>Migrations and IP location</vt:lpstr>
      <vt:lpstr>Migrations and IP locations</vt:lpstr>
      <vt:lpstr>Migrations and online contents</vt:lpstr>
      <vt:lpstr>Migrations and online contents</vt:lpstr>
      <vt:lpstr>Migrations and online search</vt:lpstr>
      <vt:lpstr>Migrations and online search</vt:lpstr>
      <vt:lpstr>Migrations and social media</vt:lpstr>
      <vt:lpstr>Migrations and social media</vt:lpstr>
      <vt:lpstr>Migrations and social media</vt:lpstr>
      <vt:lpstr>Big data and financial transfers</vt:lpstr>
      <vt:lpstr>Big data and  administrative data sources </vt:lpstr>
      <vt:lpstr>Big data and fighting criminal migration-related activities</vt:lpstr>
      <vt:lpstr>Crowdsourcing and migrations</vt:lpstr>
      <vt:lpstr>Major mobility issues</vt:lpstr>
      <vt:lpstr>Big data and humanitarian emergencies</vt:lpstr>
      <vt:lpstr>Mobility and Call Detail Records (CDR) from mobile phones</vt:lpstr>
      <vt:lpstr>Dynamic population mapping using mobile phone data</vt:lpstr>
      <vt:lpstr>Dynamic population mapping using mobile phone data</vt:lpstr>
      <vt:lpstr>Mobile phone usage patterns and type of human activities</vt:lpstr>
      <vt:lpstr>Location of urban hotspots using mobile phone data</vt:lpstr>
      <vt:lpstr>Mobility and social media</vt:lpstr>
      <vt:lpstr>Mobility and social media</vt:lpstr>
      <vt:lpstr>Mobility and social media</vt:lpstr>
      <vt:lpstr>Mobility and social media</vt:lpstr>
      <vt:lpstr>Potential strength of big data</vt:lpstr>
      <vt:lpstr>Concerns/pending issues</vt:lpstr>
    </vt:vector>
  </TitlesOfParts>
  <Company>United Nations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Marilou</dc:creator>
  <cp:lastModifiedBy>Nina Haelg</cp:lastModifiedBy>
  <cp:revision>473</cp:revision>
  <cp:lastPrinted>2015-05-26T05:55:41Z</cp:lastPrinted>
  <dcterms:created xsi:type="dcterms:W3CDTF">2014-10-15T15:19:29Z</dcterms:created>
  <dcterms:modified xsi:type="dcterms:W3CDTF">2015-05-26T10:40:52Z</dcterms:modified>
</cp:coreProperties>
</file>

<file path=docProps/thumbnail.jpeg>
</file>